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1" r:id="rId1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1pPr>
    <a:lvl2pPr marL="0" marR="0" indent="2286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2pPr>
    <a:lvl3pPr marL="0" marR="0" indent="4572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3pPr>
    <a:lvl4pPr marL="0" marR="0" indent="6858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4pPr>
    <a:lvl5pPr marL="0" marR="0" indent="9144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5pPr>
    <a:lvl6pPr marL="0" marR="0" indent="11430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6pPr>
    <a:lvl7pPr marL="0" marR="0" indent="13716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7pPr>
    <a:lvl8pPr marL="0" marR="0" indent="16002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8pPr>
    <a:lvl9pPr marL="0" marR="0" indent="18288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9847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5">
              <a:hueOff val="-375889"/>
              <a:satOff val="-9195"/>
              <a:lumOff val="-14901"/>
            </a:schemeClr>
          </a:solidFill>
        </a:fill>
      </a:tcStyle>
    </a:firstRow>
  </a:tblStyle>
  <a:tblStyle styleId="{C7B018BB-80A7-4F77-B60F-C8B233D01FF8}" styleName="">
    <a:tblBg/>
    <a:wholeTbl>
      <a:tcTxStyle b="off" i="off">
        <a:font>
          <a:latin typeface="Palatino"/>
          <a:ea typeface="Palatino"/>
          <a:cs typeface="Palatino"/>
        </a:font>
        <a:srgbClr val="414141"/>
      </a:tcTxStyle>
      <a:tcStyle>
        <a:tcBdr>
          <a:left>
            <a:ln w="25400" cap="rnd">
              <a:solidFill>
                <a:srgbClr val="C9C3BA"/>
              </a:solidFill>
              <a:custDash>
                <a:ds d="100000" sp="200000"/>
              </a:custDash>
              <a:miter lim="400000"/>
            </a:ln>
          </a:left>
          <a:right>
            <a:ln w="25400" cap="rnd">
              <a:solidFill>
                <a:srgbClr val="C9C3BA"/>
              </a:solidFill>
              <a:custDash>
                <a:ds d="100000" sp="200000"/>
              </a:custDash>
              <a:miter lim="400000"/>
            </a:ln>
          </a:right>
          <a:top>
            <a:ln w="25400" cap="rnd">
              <a:solidFill>
                <a:srgbClr val="C9C3BA"/>
              </a:solidFill>
              <a:custDash>
                <a:ds d="100000" sp="200000"/>
              </a:custDash>
              <a:miter lim="400000"/>
            </a:ln>
          </a:top>
          <a:bottom>
            <a:ln w="25400" cap="rnd">
              <a:solidFill>
                <a:srgbClr val="C9C3BA"/>
              </a:solidFill>
              <a:custDash>
                <a:ds d="100000" sp="200000"/>
              </a:custDash>
              <a:miter lim="400000"/>
            </a:ln>
          </a:bottom>
          <a:insideH>
            <a:ln w="25400" cap="rnd">
              <a:solidFill>
                <a:srgbClr val="C9C3BA"/>
              </a:solidFill>
              <a:custDash>
                <a:ds d="100000" sp="200000"/>
              </a:custDash>
              <a:miter lim="400000"/>
            </a:ln>
          </a:insideH>
          <a:insideV>
            <a:ln w="25400" cap="rnd">
              <a:solidFill>
                <a:srgbClr val="C9C3BA"/>
              </a:solidFill>
              <a:custDash>
                <a:ds d="100000" sp="200000"/>
              </a:custDash>
              <a:miter lim="400000"/>
            </a:ln>
          </a:insideV>
        </a:tcBdr>
        <a:fill>
          <a:noFill/>
        </a:fill>
      </a:tcStyle>
    </a:wholeTbl>
    <a:band2H>
      <a:tcTxStyle/>
      <a:tcStyle>
        <a:tcBdr/>
        <a:fill>
          <a:solidFill>
            <a:srgbClr val="C9C3BA">
              <a:alpha val="75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FFFFF">
                  <a:alpha val="50000"/>
                </a:srgbClr>
              </a:solidFill>
              <a:prstDash val="solid"/>
              <a:miter lim="400000"/>
            </a:ln>
          </a:insideV>
        </a:tcBdr>
        <a:fill>
          <a:no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noFill/>
        </a:fill>
      </a:tcStyle>
    </a:firstRow>
  </a:tblStyle>
  <a:tblStyle styleId="{EEE7283C-3CF3-47DC-8721-378D4A62B228}"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39D60"/>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3">
              <a:hueOff val="708446"/>
              <a:satOff val="-4821"/>
              <a:lumOff val="-14251"/>
            </a:schemeClr>
          </a:solidFill>
        </a:fill>
      </a:tcStyle>
    </a:firstRow>
  </a:tblStyle>
  <a:tblStyle styleId="{CF821DB8-F4EB-4A41-A1BA-3FCAFE7338EE}" styleName="">
    <a:tblBg/>
    <a:wholeTbl>
      <a:tcTxStyle b="off" i="off">
        <a:font>
          <a:latin typeface="Palatino"/>
          <a:ea typeface="Palatino"/>
          <a:cs typeface="Palatino"/>
        </a:font>
        <a:srgbClr val="414141"/>
      </a:tcTxStyle>
      <a:tcStyle>
        <a:tcBdr>
          <a:left>
            <a:ln w="12700" cap="flat">
              <a:solidFill>
                <a:schemeClr val="accent1">
                  <a:hueOff val="-113918"/>
                  <a:satOff val="19024"/>
                  <a:lumOff val="19749"/>
                </a:schemeClr>
              </a:solidFill>
              <a:prstDash val="solid"/>
              <a:miter lim="400000"/>
            </a:ln>
          </a:left>
          <a:right>
            <a:ln w="12700" cap="flat">
              <a:solidFill>
                <a:schemeClr val="accent1">
                  <a:hueOff val="-113918"/>
                  <a:satOff val="19024"/>
                  <a:lumOff val="19749"/>
                </a:schemeClr>
              </a:solidFill>
              <a:prstDash val="solid"/>
              <a:miter lim="400000"/>
            </a:ln>
          </a:right>
          <a:top>
            <a:ln w="12700" cap="flat">
              <a:solidFill>
                <a:schemeClr val="accent1">
                  <a:hueOff val="-113918"/>
                  <a:satOff val="19024"/>
                  <a:lumOff val="19749"/>
                </a:schemeClr>
              </a:solidFill>
              <a:prstDash val="solid"/>
              <a:miter lim="400000"/>
            </a:ln>
          </a:top>
          <a:bottom>
            <a:ln w="12700" cap="flat">
              <a:solidFill>
                <a:schemeClr val="accent1">
                  <a:hueOff val="-113918"/>
                  <a:satOff val="19024"/>
                  <a:lumOff val="19749"/>
                </a:schemeClr>
              </a:solidFill>
              <a:prstDash val="solid"/>
              <a:miter lim="400000"/>
            </a:ln>
          </a:bottom>
          <a:insideH>
            <a:ln w="12700" cap="flat">
              <a:solidFill>
                <a:schemeClr val="accent1">
                  <a:hueOff val="-113918"/>
                  <a:satOff val="19024"/>
                  <a:lumOff val="19749"/>
                </a:schemeClr>
              </a:solidFill>
              <a:prstDash val="solid"/>
              <a:miter lim="400000"/>
            </a:ln>
          </a:insideH>
          <a:insideV>
            <a:ln w="12700" cap="flat">
              <a:solidFill>
                <a:schemeClr val="accent1">
                  <a:hueOff val="-113918"/>
                  <a:satOff val="19024"/>
                  <a:lumOff val="19749"/>
                </a:schemeClr>
              </a:solidFill>
              <a:prstDash val="solid"/>
              <a:miter lim="400000"/>
            </a:ln>
          </a:insideV>
        </a:tcBdr>
        <a:fill>
          <a:noFill/>
        </a:fill>
      </a:tcStyle>
    </a:wholeTbl>
    <a:band2H>
      <a:tcTxStyle/>
      <a:tcStyle>
        <a:tcBdr/>
        <a:fill>
          <a:solidFill>
            <a:schemeClr val="accent1">
              <a:hueOff val="-113918"/>
              <a:satOff val="19024"/>
              <a:lumOff val="19749"/>
              <a:alpha val="35000"/>
            </a:scheme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38AAF"/>
          </a:solid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6"/>
              <a:satOff val="13972"/>
              <a:lumOff val="-24493"/>
            </a:schemeClr>
          </a:solid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4"/>
              <a:satOff val="6343"/>
              <a:lumOff val="-13963"/>
            </a:schemeClr>
          </a:solidFill>
        </a:fill>
      </a:tcStyle>
    </a:firstRow>
  </a:tblStyle>
  <a:tblStyle styleId="{33BA23B1-9221-436E-865A-0063620EA4FD}" styleName="">
    <a:tblBg/>
    <a:wholeTbl>
      <a:tcTxStyle b="off" i="off">
        <a:font>
          <a:latin typeface="Palatino"/>
          <a:ea typeface="Palatino"/>
          <a:cs typeface="Palatino"/>
        </a:font>
        <a:srgbClr val="414141"/>
      </a:tcTxStyle>
      <a:tcStyle>
        <a:tcBdr>
          <a:left>
            <a:ln w="12700" cap="flat">
              <a:solidFill>
                <a:srgbClr val="C9C3BA"/>
              </a:solidFill>
              <a:prstDash val="solid"/>
              <a:miter lim="400000"/>
            </a:ln>
          </a:left>
          <a:right>
            <a:ln w="12700" cap="flat">
              <a:solidFill>
                <a:srgbClr val="C9C3BA"/>
              </a:solidFill>
              <a:prstDash val="solid"/>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solidFill>
                <a:srgbClr val="C9C3BA"/>
              </a:solidFill>
              <a:prstDash val="solid"/>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6635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rgbClr val="89847F"/>
          </a:solidFill>
        </a:fill>
      </a:tcStyle>
    </a:firstRow>
  </a:tblStyle>
  <a:tblStyle styleId="{2708684C-4D16-4618-839F-0558EEFCDFE6}"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wholeTbl>
    <a:band2H>
      <a:tcTxStyle/>
      <a:tcStyle>
        <a:tcBdr/>
        <a:fill>
          <a:solidFill>
            <a:srgbClr val="C9C3BA">
              <a:alpha val="35000"/>
            </a:srgbClr>
          </a:solidFill>
        </a:fill>
      </a:tcStyle>
    </a:band2H>
    <a:firstCol>
      <a:tcTxStyle b="off" i="off">
        <a:font>
          <a:latin typeface="Palatino"/>
          <a:ea typeface="Palatino"/>
          <a:cs typeface="Palatino"/>
        </a:font>
        <a:srgbClr val="414141"/>
      </a:tcTxStyle>
      <a:tcStyle>
        <a:tcBdr>
          <a:left>
            <a:ln w="12700" cap="flat">
              <a:noFill/>
              <a:miter lim="400000"/>
            </a:ln>
          </a:left>
          <a:right>
            <a:ln w="25400" cap="flat">
              <a:solidFill>
                <a:srgbClr val="000000"/>
              </a:solidFill>
              <a:prstDash val="solid"/>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noFill/>
              <a:miter lim="400000"/>
            </a:ln>
          </a:bottom>
          <a:insideH>
            <a:ln w="12700" cap="flat">
              <a:solidFill>
                <a:srgbClr val="89847F"/>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25400" cap="flat">
              <a:solidFill>
                <a:srgbClr val="000000"/>
              </a:solidFill>
              <a:prstDash val="solid"/>
              <a:miter lim="400000"/>
            </a:ln>
          </a:bottom>
          <a:insideH>
            <a:ln w="12700" cap="flat">
              <a:solidFill>
                <a:srgbClr val="89847F"/>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00"/>
    <p:restoredTop sz="76194"/>
  </p:normalViewPr>
  <p:slideViewPr>
    <p:cSldViewPr snapToGrid="0" snapToObjects="1">
      <p:cViewPr varScale="1">
        <p:scale>
          <a:sx n="57" d="100"/>
          <a:sy n="57" d="100"/>
        </p:scale>
        <p:origin x="195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0" name="Shape 130"/>
          <p:cNvSpPr>
            <a:spLocks noGrp="1" noRot="1" noChangeAspect="1"/>
          </p:cNvSpPr>
          <p:nvPr>
            <p:ph type="sldImg"/>
          </p:nvPr>
        </p:nvSpPr>
        <p:spPr>
          <a:xfrm>
            <a:off x="1143000" y="685800"/>
            <a:ext cx="4572000" cy="3429000"/>
          </a:xfrm>
          <a:prstGeom prst="rect">
            <a:avLst/>
          </a:prstGeom>
        </p:spPr>
        <p:txBody>
          <a:bodyPr/>
          <a:lstStyle/>
          <a:p>
            <a:endParaRPr/>
          </a:p>
        </p:txBody>
      </p:sp>
      <p:sp>
        <p:nvSpPr>
          <p:cNvPr id="131" name="Shape 131"/>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14524395"/>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George Miller, director of such films as Mad Max, Babe, and Happy Feet. He’s the 2</a:t>
            </a:r>
            <a:r>
              <a:rPr lang="en-US" baseline="30000" dirty="0" smtClean="0"/>
              <a:t>nd</a:t>
            </a:r>
            <a:r>
              <a:rPr lang="en-US" dirty="0" smtClean="0"/>
              <a:t> most important George Miller of the 20</a:t>
            </a:r>
            <a:r>
              <a:rPr lang="en-US" baseline="30000" dirty="0" smtClean="0"/>
              <a:t>th</a:t>
            </a:r>
            <a:r>
              <a:rPr lang="en-US" dirty="0" smtClean="0"/>
              <a:t> Century.</a:t>
            </a:r>
            <a:endParaRPr lang="en-US" dirty="0"/>
          </a:p>
        </p:txBody>
      </p:sp>
    </p:spTree>
    <p:extLst>
      <p:ext uri="{BB962C8B-B14F-4D97-AF65-F5344CB8AC3E}">
        <p14:creationId xmlns:p14="http://schemas.microsoft.com/office/powerpoint/2010/main" val="6617782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got interested in </a:t>
            </a:r>
            <a:r>
              <a:rPr lang="en-US" dirty="0" err="1" smtClean="0"/>
              <a:t>WordNet</a:t>
            </a:r>
            <a:r>
              <a:rPr lang="en-US" dirty="0" smtClean="0"/>
              <a:t> while researching ways to compare the similarities between items on a menu. For</a:t>
            </a:r>
            <a:r>
              <a:rPr lang="en-US" baseline="0" dirty="0" smtClean="0"/>
              <a:t> example, does “spicy” mean the same thing as ”hot”? One resource caught my eye – A paper from Khaled </a:t>
            </a:r>
            <a:r>
              <a:rPr lang="en-US" baseline="0" dirty="0" err="1" smtClean="0"/>
              <a:t>Nagi</a:t>
            </a:r>
            <a:r>
              <a:rPr lang="en-US" baseline="0" dirty="0" smtClean="0"/>
              <a:t> at Alexandria University describing his implementation of </a:t>
            </a:r>
            <a:r>
              <a:rPr lang="en-US" baseline="0" dirty="0" err="1" smtClean="0"/>
              <a:t>WordNet</a:t>
            </a:r>
            <a:r>
              <a:rPr lang="en-US" baseline="0" dirty="0" smtClean="0"/>
              <a:t> in Neo4j. A graph database like Neo4j is a natural fit for </a:t>
            </a:r>
            <a:r>
              <a:rPr lang="en-US" baseline="0" dirty="0" err="1" smtClean="0"/>
              <a:t>WordNet</a:t>
            </a:r>
            <a:r>
              <a:rPr lang="en-US" baseline="0" dirty="0" smtClean="0"/>
              <a:t> and provides better query performance than relational or other NoSQL databases.</a:t>
            </a:r>
            <a:endParaRPr lang="en-US" dirty="0"/>
          </a:p>
        </p:txBody>
      </p:sp>
    </p:spTree>
    <p:extLst>
      <p:ext uri="{BB962C8B-B14F-4D97-AF65-F5344CB8AC3E}">
        <p14:creationId xmlns:p14="http://schemas.microsoft.com/office/powerpoint/2010/main" val="20328940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 there are some R packages for interfacing with</a:t>
            </a:r>
            <a:r>
              <a:rPr lang="en-US" baseline="0" dirty="0" smtClean="0"/>
              <a:t> the standard </a:t>
            </a:r>
            <a:r>
              <a:rPr lang="en-US" baseline="0" dirty="0" err="1" smtClean="0"/>
              <a:t>WordNet</a:t>
            </a:r>
            <a:r>
              <a:rPr lang="en-US" baseline="0" dirty="0" smtClean="0"/>
              <a:t> database provided by Princeton, there weren’t any for implementing it in Neo4j. So, I made one.</a:t>
            </a:r>
          </a:p>
          <a:p>
            <a:endParaRPr lang="en-US" baseline="0" dirty="0" smtClean="0"/>
          </a:p>
          <a:p>
            <a:r>
              <a:rPr lang="en-US" baseline="0" dirty="0" smtClean="0"/>
              <a:t>The </a:t>
            </a:r>
            <a:r>
              <a:rPr lang="en-US" baseline="0" dirty="0" err="1" smtClean="0"/>
              <a:t>neoWordNet</a:t>
            </a:r>
            <a:r>
              <a:rPr lang="en-US" baseline="0" dirty="0" smtClean="0"/>
              <a:t> package (available at https://</a:t>
            </a:r>
            <a:r>
              <a:rPr lang="en-US" baseline="0" dirty="0" err="1" smtClean="0"/>
              <a:t>github.com</a:t>
            </a:r>
            <a:r>
              <a:rPr lang="en-US" baseline="0" dirty="0" smtClean="0"/>
              <a:t>/</a:t>
            </a:r>
            <a:r>
              <a:rPr lang="en-US" baseline="0" dirty="0" err="1" smtClean="0"/>
              <a:t>bloyal</a:t>
            </a:r>
            <a:r>
              <a:rPr lang="en-US" baseline="0" dirty="0" smtClean="0"/>
              <a:t>/</a:t>
            </a:r>
            <a:r>
              <a:rPr lang="en-US" baseline="0" dirty="0" err="1" smtClean="0"/>
              <a:t>neoWordNet</a:t>
            </a:r>
            <a:r>
              <a:rPr lang="en-US" baseline="0" dirty="0" smtClean="0"/>
              <a:t>), downloads the </a:t>
            </a:r>
            <a:r>
              <a:rPr lang="en-US" baseline="0" dirty="0" err="1" smtClean="0"/>
              <a:t>WordNet</a:t>
            </a:r>
            <a:r>
              <a:rPr lang="en-US" baseline="0" dirty="0" smtClean="0"/>
              <a:t> database files (https://</a:t>
            </a:r>
            <a:r>
              <a:rPr lang="en-US" baseline="0" dirty="0" err="1" smtClean="0"/>
              <a:t>wordnet.princeton.edu</a:t>
            </a:r>
            <a:r>
              <a:rPr lang="en-US" baseline="0" dirty="0" smtClean="0"/>
              <a:t>/</a:t>
            </a:r>
            <a:r>
              <a:rPr lang="en-US" baseline="0" dirty="0" err="1" smtClean="0"/>
              <a:t>wordnet</a:t>
            </a:r>
            <a:r>
              <a:rPr lang="en-US" baseline="0" dirty="0" smtClean="0"/>
              <a:t>/download/current-version/), and systematically creates synset nodes, word nodes, and the edges between them in Neo4j. The resulting stand-alone graph database can be explored using the Neo4j web UI or APIs. </a:t>
            </a:r>
          </a:p>
          <a:p>
            <a:endParaRPr lang="en-US" baseline="0" dirty="0" smtClean="0"/>
          </a:p>
          <a:p>
            <a:r>
              <a:rPr lang="en-US" baseline="0" dirty="0" smtClean="0"/>
              <a:t>The RNeo4j package (https://</a:t>
            </a:r>
            <a:r>
              <a:rPr lang="en-US" baseline="0" dirty="0" err="1" smtClean="0"/>
              <a:t>github.com</a:t>
            </a:r>
            <a:r>
              <a:rPr lang="en-US" baseline="0" dirty="0" smtClean="0"/>
              <a:t>/</a:t>
            </a:r>
            <a:r>
              <a:rPr lang="en-US" baseline="0" dirty="0" err="1" smtClean="0"/>
              <a:t>nicolewhite</a:t>
            </a:r>
            <a:r>
              <a:rPr lang="en-US" baseline="0" dirty="0" smtClean="0"/>
              <a:t>/RNeo4j), by Nicole White, was a huge help with this. Definitely required reading if </a:t>
            </a:r>
            <a:r>
              <a:rPr lang="en-US" baseline="0" dirty="0" err="1" smtClean="0"/>
              <a:t>your’re</a:t>
            </a:r>
            <a:r>
              <a:rPr lang="en-US" baseline="0" dirty="0" smtClean="0"/>
              <a:t> planning to do any Neo4j work in R.</a:t>
            </a:r>
          </a:p>
          <a:p>
            <a:endParaRPr lang="en-US" baseline="0" dirty="0" smtClean="0"/>
          </a:p>
          <a:p>
            <a:r>
              <a:rPr lang="en-US" baseline="0" dirty="0" smtClean="0"/>
              <a:t>Recently, I installed Neo4j and R/</a:t>
            </a:r>
            <a:r>
              <a:rPr lang="en-US" baseline="0" dirty="0" err="1" smtClean="0"/>
              <a:t>Rstudio</a:t>
            </a:r>
            <a:r>
              <a:rPr lang="en-US" baseline="0" dirty="0" smtClean="0"/>
              <a:t> on an AWS ec2 instance to improve the build process. Although this does speed up the graph </a:t>
            </a:r>
            <a:r>
              <a:rPr lang="en-US" baseline="0" dirty="0" err="1" smtClean="0"/>
              <a:t>contruction</a:t>
            </a:r>
            <a:r>
              <a:rPr lang="en-US" baseline="0" dirty="0" smtClean="0"/>
              <a:t> time, the biggest advantage is not having to run my (old, unstable) computer overnight – I let a server in Oregon take care of it instead!</a:t>
            </a:r>
            <a:endParaRPr lang="en-US" dirty="0"/>
          </a:p>
        </p:txBody>
      </p:sp>
    </p:spTree>
    <p:extLst>
      <p:ext uri="{BB962C8B-B14F-4D97-AF65-F5344CB8AC3E}">
        <p14:creationId xmlns:p14="http://schemas.microsoft.com/office/powerpoint/2010/main" val="1749701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lessons learned:</a:t>
            </a:r>
          </a:p>
          <a:p>
            <a:endParaRPr lang="en-US" dirty="0" smtClean="0"/>
          </a:p>
          <a:p>
            <a:r>
              <a:rPr lang="en-US" dirty="0" smtClean="0"/>
              <a:t>- Even if you’re not a full-stack Java developer, there are some simple</a:t>
            </a:r>
            <a:r>
              <a:rPr lang="en-US" baseline="0" dirty="0" smtClean="0"/>
              <a:t> things anyone can do to improve their coding workflow. </a:t>
            </a:r>
            <a:r>
              <a:rPr lang="en-US" baseline="0" dirty="0" err="1" smtClean="0"/>
              <a:t>neoWordNet</a:t>
            </a:r>
            <a:r>
              <a:rPr lang="en-US" baseline="0" dirty="0" smtClean="0"/>
              <a:t> was my first experience with building an R package using the </a:t>
            </a:r>
            <a:r>
              <a:rPr lang="en-US" baseline="0" dirty="0" err="1" smtClean="0"/>
              <a:t>devtools</a:t>
            </a:r>
            <a:r>
              <a:rPr lang="en-US" baseline="0" dirty="0" smtClean="0"/>
              <a:t> (https://</a:t>
            </a:r>
            <a:r>
              <a:rPr lang="en-US" baseline="0" dirty="0" err="1" smtClean="0"/>
              <a:t>cran.r-project.org</a:t>
            </a:r>
            <a:r>
              <a:rPr lang="en-US" baseline="0" dirty="0" smtClean="0"/>
              <a:t>/web/packages/</a:t>
            </a:r>
            <a:r>
              <a:rPr lang="en-US" baseline="0" dirty="0" err="1" smtClean="0"/>
              <a:t>devtools</a:t>
            </a:r>
            <a:r>
              <a:rPr lang="en-US" baseline="0" dirty="0" smtClean="0"/>
              <a:t>/</a:t>
            </a:r>
            <a:r>
              <a:rPr lang="en-US" baseline="0" dirty="0" err="1" smtClean="0"/>
              <a:t>index.html</a:t>
            </a:r>
            <a:r>
              <a:rPr lang="en-US" baseline="0" dirty="0" smtClean="0"/>
              <a:t>) package, which makes it very easy to leverage things like version control, code documentation, and automated testing.</a:t>
            </a:r>
            <a:endParaRPr lang="en-US" dirty="0"/>
          </a:p>
        </p:txBody>
      </p:sp>
    </p:spTree>
    <p:extLst>
      <p:ext uri="{BB962C8B-B14F-4D97-AF65-F5344CB8AC3E}">
        <p14:creationId xmlns:p14="http://schemas.microsoft.com/office/powerpoint/2010/main" val="16134593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lessons learned:</a:t>
            </a:r>
          </a:p>
          <a:p>
            <a:endParaRPr lang="en-US" dirty="0" smtClean="0"/>
          </a:p>
          <a:p>
            <a:r>
              <a:rPr lang="en-US" dirty="0" smtClean="0"/>
              <a:t>- It’s actually really easy to get started with</a:t>
            </a:r>
            <a:r>
              <a:rPr lang="en-US" baseline="0" dirty="0" smtClean="0"/>
              <a:t> AWS. It’s not just for major corporations – anyone can spin up a small ec2 instance and use it to develop and share code. By doing this, you can focus on the fun stuff (coding) and leave all of the fancy server maintenance to the pros.</a:t>
            </a:r>
            <a:endParaRPr lang="en-US" dirty="0" smtClean="0"/>
          </a:p>
          <a:p>
            <a:endParaRPr lang="en-US" dirty="0"/>
          </a:p>
        </p:txBody>
      </p:sp>
    </p:spTree>
    <p:extLst>
      <p:ext uri="{BB962C8B-B14F-4D97-AF65-F5344CB8AC3E}">
        <p14:creationId xmlns:p14="http://schemas.microsoft.com/office/powerpoint/2010/main" val="162443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lessons learned:</a:t>
            </a:r>
          </a:p>
          <a:p>
            <a:endParaRPr lang="en-US" dirty="0" smtClean="0"/>
          </a:p>
          <a:p>
            <a:r>
              <a:rPr lang="en-US" dirty="0" smtClean="0"/>
              <a:t>-Some</a:t>
            </a:r>
            <a:r>
              <a:rPr lang="en-US" baseline="0" dirty="0" smtClean="0"/>
              <a:t> of the coolest projects exist at the intersection of different fields. George Miller realized this when he was developing cognitive science</a:t>
            </a:r>
            <a:endParaRPr lang="en-US" dirty="0"/>
          </a:p>
        </p:txBody>
      </p:sp>
    </p:spTree>
    <p:extLst>
      <p:ext uri="{BB962C8B-B14F-4D97-AF65-F5344CB8AC3E}">
        <p14:creationId xmlns:p14="http://schemas.microsoft.com/office/powerpoint/2010/main" val="510960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a:spLocks noGrp="1" noRot="1" noChangeAspect="1"/>
          </p:cNvSpPr>
          <p:nvPr>
            <p:ph type="sldImg"/>
          </p:nvPr>
        </p:nvSpPr>
        <p:spPr>
          <a:prstGeom prst="rect">
            <a:avLst/>
          </a:prstGeom>
        </p:spPr>
        <p:txBody>
          <a:bodyPr/>
          <a:lstStyle/>
          <a:p>
            <a:endParaRPr/>
          </a:p>
        </p:txBody>
      </p:sp>
      <p:sp>
        <p:nvSpPr>
          <p:cNvPr id="144" name="Shape 144"/>
          <p:cNvSpPr>
            <a:spLocks noGrp="1"/>
          </p:cNvSpPr>
          <p:nvPr>
            <p:ph type="body" sz="quarter" idx="1"/>
          </p:nvPr>
        </p:nvSpPr>
        <p:spPr>
          <a:prstGeom prst="rect">
            <a:avLst/>
          </a:prstGeom>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dirty="0" smtClean="0"/>
              <a:t>This is the most important one.</a:t>
            </a:r>
            <a:r>
              <a:rPr lang="en-US" baseline="0" dirty="0" smtClean="0"/>
              <a:t> George Armitage Miller was born in 1920 to a single mother in West Virginia. He served in the Army during WW2, developing voice communication systems, and then went on to teach psychology at MIT, Harvard, and Princeton. Miller emerged at a time when Behaviorism was the dominant school of thought in American psychology. Behaviorism, as described by thinkers like Ivan Pavlov and B.F. Skinner, tried to bring scientific rigor to psychology by focusing on what could be observed: Inputs (stimulus) and outputs (response). Everything else happened in the black box of “the mind”. The trouble with this, as Noam Chomsky once said, is that “</a:t>
            </a:r>
            <a:r>
              <a:rPr lang="en-US" dirty="0" smtClean="0"/>
              <a:t>defining psychology as the science of behavior was like defining physics as the science of meter reading” – you’re sort of missing the point. </a:t>
            </a:r>
          </a:p>
          <a:p>
            <a:pPr marL="0" marR="0" indent="0" defTabSz="457200" eaLnBrk="1" fontAlgn="auto" latinLnBrk="0" hangingPunct="1">
              <a:lnSpc>
                <a:spcPct val="117999"/>
              </a:lnSpc>
              <a:spcBef>
                <a:spcPts val="0"/>
              </a:spcBef>
              <a:spcAft>
                <a:spcPts val="0"/>
              </a:spcAft>
              <a:buClrTx/>
              <a:buSzTx/>
              <a:buFontTx/>
              <a:buNone/>
              <a:tabLst/>
              <a:defRPr/>
            </a:pPr>
            <a:endParaRPr lang="en-US" dirty="0" smtClean="0"/>
          </a:p>
          <a:p>
            <a:pPr marL="0" marR="0" indent="0" defTabSz="457200" eaLnBrk="1" fontAlgn="auto" latinLnBrk="0" hangingPunct="1">
              <a:lnSpc>
                <a:spcPct val="117999"/>
              </a:lnSpc>
              <a:spcBef>
                <a:spcPts val="0"/>
              </a:spcBef>
              <a:spcAft>
                <a:spcPts val="0"/>
              </a:spcAft>
              <a:buClrTx/>
              <a:buSzTx/>
              <a:buFontTx/>
              <a:buNone/>
              <a:tabLst/>
              <a:defRPr/>
            </a:pPr>
            <a:r>
              <a:rPr lang="en-US" dirty="0" smtClean="0"/>
              <a:t>Miller rejected this approach, instead bringing</a:t>
            </a:r>
            <a:r>
              <a:rPr lang="en-US" baseline="0" dirty="0" smtClean="0"/>
              <a:t> together emerging fields like linguistics, computer science, and neuroscience to try to model memory, information processing, and other aspects of the mind. He called this new field “Cognitive Science”, and it is the dominant school of thought in psychology today.</a:t>
            </a:r>
          </a:p>
          <a:p>
            <a:pPr marL="0" marR="0" indent="0" defTabSz="457200" eaLnBrk="1" fontAlgn="auto" latinLnBrk="0" hangingPunct="1">
              <a:lnSpc>
                <a:spcPct val="117999"/>
              </a:lnSpc>
              <a:spcBef>
                <a:spcPts val="0"/>
              </a:spcBef>
              <a:spcAft>
                <a:spcPts val="0"/>
              </a:spcAft>
              <a:buClrTx/>
              <a:buSzTx/>
              <a:buFontTx/>
              <a:buNone/>
              <a:tabLst/>
              <a:defRPr/>
            </a:pPr>
            <a:endParaRPr lang="en-US" baseline="0" dirty="0" smtClean="0"/>
          </a:p>
          <a:p>
            <a:pPr marL="0" marR="0" indent="0" defTabSz="457200" eaLnBrk="1" fontAlgn="auto" latinLnBrk="0" hangingPunct="1">
              <a:lnSpc>
                <a:spcPct val="117999"/>
              </a:lnSpc>
              <a:spcBef>
                <a:spcPts val="0"/>
              </a:spcBef>
              <a:spcAft>
                <a:spcPts val="0"/>
              </a:spcAft>
              <a:buClrTx/>
              <a:buSzTx/>
              <a:buFontTx/>
              <a:buNone/>
              <a:tabLst/>
              <a:defRPr/>
            </a:pPr>
            <a:r>
              <a:rPr lang="en-US" baseline="0" dirty="0" smtClean="0"/>
              <a:t>A good example of this is his best known work, “The Magical Number Seven, Plus or Minus Two”. Here, he determined that people typically remember things in “chunks” of approximately seven things. This holds true regardless of the number of bits of information encoded in the things (e.g. “1” vs “Petunia”), as long as the subject was familiar with them.</a:t>
            </a:r>
            <a:endParaRPr lang="en-US" dirty="0" smtClean="0"/>
          </a:p>
        </p:txBody>
      </p:sp>
    </p:spTree>
    <p:extLst>
      <p:ext uri="{BB962C8B-B14F-4D97-AF65-F5344CB8AC3E}">
        <p14:creationId xmlns:p14="http://schemas.microsoft.com/office/powerpoint/2010/main" val="2033947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Miller’s work was limited by the technology of the day. How</a:t>
            </a:r>
            <a:r>
              <a:rPr lang="en-US" baseline="0" dirty="0" smtClean="0"/>
              <a:t> do you test theories about language logic without a computer powerful enough to represent it? So, in 1985 he published the first version of </a:t>
            </a:r>
            <a:r>
              <a:rPr lang="en-US" baseline="0" dirty="0" err="1" smtClean="0"/>
              <a:t>WordNet</a:t>
            </a:r>
            <a:r>
              <a:rPr lang="en-US" baseline="0" dirty="0" smtClean="0"/>
              <a:t>, a lexical database of the English language. </a:t>
            </a:r>
            <a:r>
              <a:rPr lang="en-US" baseline="0" dirty="0" err="1" smtClean="0"/>
              <a:t>WordNet</a:t>
            </a:r>
            <a:r>
              <a:rPr lang="en-US" baseline="0" dirty="0" smtClean="0"/>
              <a:t> resembles a computer-accessible dictionary. However, while a dictionary is organized alphabetically, </a:t>
            </a:r>
            <a:r>
              <a:rPr lang="en-US" baseline="0" dirty="0" err="1" smtClean="0"/>
              <a:t>WordNet</a:t>
            </a:r>
            <a:r>
              <a:rPr lang="en-US" baseline="0" dirty="0" smtClean="0"/>
              <a:t> is organized by the underlying meaning of words. </a:t>
            </a:r>
            <a:endParaRPr lang="en-US" dirty="0"/>
          </a:p>
        </p:txBody>
      </p:sp>
    </p:spTree>
    <p:extLst>
      <p:ext uri="{BB962C8B-B14F-4D97-AF65-F5344CB8AC3E}">
        <p14:creationId xmlns:p14="http://schemas.microsoft.com/office/powerpoint/2010/main" val="1067912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everyone</a:t>
            </a:r>
            <a:r>
              <a:rPr lang="en-US" baseline="0" dirty="0" smtClean="0"/>
              <a:t> knows what a word is.</a:t>
            </a:r>
            <a:endParaRPr lang="en-US" dirty="0"/>
          </a:p>
        </p:txBody>
      </p:sp>
    </p:spTree>
    <p:extLst>
      <p:ext uri="{BB962C8B-B14F-4D97-AF65-F5344CB8AC3E}">
        <p14:creationId xmlns:p14="http://schemas.microsoft.com/office/powerpoint/2010/main" val="2022389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given word might have multiple meanings, depending on the part of speech</a:t>
            </a:r>
            <a:r>
              <a:rPr lang="en-US" baseline="0" dirty="0" smtClean="0"/>
              <a:t> and other factors.</a:t>
            </a:r>
            <a:endParaRPr lang="en-US" dirty="0"/>
          </a:p>
        </p:txBody>
      </p:sp>
    </p:spTree>
    <p:extLst>
      <p:ext uri="{BB962C8B-B14F-4D97-AF65-F5344CB8AC3E}">
        <p14:creationId xmlns:p14="http://schemas.microsoft.com/office/powerpoint/2010/main" val="284455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Miller called each of these possible meanings a “synset”,</a:t>
            </a:r>
            <a:r>
              <a:rPr lang="en-US" baseline="0" dirty="0" smtClean="0"/>
              <a:t> short for synonym set.</a:t>
            </a:r>
            <a:endParaRPr lang="en-US" dirty="0"/>
          </a:p>
        </p:txBody>
      </p:sp>
    </p:spTree>
    <p:extLst>
      <p:ext uri="{BB962C8B-B14F-4D97-AF65-F5344CB8AC3E}">
        <p14:creationId xmlns:p14="http://schemas.microsoft.com/office/powerpoint/2010/main" val="1800793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the word “dog” could mean</a:t>
            </a:r>
            <a:r>
              <a:rPr lang="en-US" baseline="0" dirty="0" smtClean="0"/>
              <a:t> multiple things depending on the context</a:t>
            </a:r>
            <a:endParaRPr lang="en-US" dirty="0"/>
          </a:p>
        </p:txBody>
      </p:sp>
    </p:spTree>
    <p:extLst>
      <p:ext uri="{BB962C8B-B14F-4D97-AF65-F5344CB8AC3E}">
        <p14:creationId xmlns:p14="http://schemas.microsoft.com/office/powerpoint/2010/main" val="631898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synset can</a:t>
            </a:r>
            <a:r>
              <a:rPr lang="en-US" baseline="0" dirty="0" smtClean="0"/>
              <a:t> have multiple words associated to it. In this way, it’s like a thesaurus – if you started with a word, you can link through the associated synset to find other, synonymous words</a:t>
            </a:r>
            <a:endParaRPr lang="en-US" dirty="0"/>
          </a:p>
        </p:txBody>
      </p:sp>
    </p:spTree>
    <p:extLst>
      <p:ext uri="{BB962C8B-B14F-4D97-AF65-F5344CB8AC3E}">
        <p14:creationId xmlns:p14="http://schemas.microsoft.com/office/powerpoint/2010/main" val="529391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real power of </a:t>
            </a:r>
            <a:r>
              <a:rPr lang="en-US" dirty="0" err="1" smtClean="0"/>
              <a:t>WordNet</a:t>
            </a:r>
            <a:r>
              <a:rPr lang="en-US" dirty="0" smtClean="0"/>
              <a:t>, however, comes in the way it defines the relationships not only between words and </a:t>
            </a:r>
            <a:r>
              <a:rPr lang="en-US" dirty="0" err="1" smtClean="0"/>
              <a:t>synsets</a:t>
            </a:r>
            <a:r>
              <a:rPr lang="en-US" dirty="0" smtClean="0"/>
              <a:t>,</a:t>
            </a:r>
            <a:r>
              <a:rPr lang="en-US" baseline="0" dirty="0" smtClean="0"/>
              <a:t> but also between multiple </a:t>
            </a:r>
            <a:r>
              <a:rPr lang="en-US" baseline="0" dirty="0" err="1" smtClean="0"/>
              <a:t>synsets</a:t>
            </a:r>
            <a:r>
              <a:rPr lang="en-US" baseline="0" dirty="0" smtClean="0"/>
              <a:t>. In this example, the synset for “A sausage” has a </a:t>
            </a:r>
            <a:r>
              <a:rPr lang="en-US" baseline="0" dirty="0" err="1" smtClean="0"/>
              <a:t>hypernym</a:t>
            </a:r>
            <a:r>
              <a:rPr lang="en-US" baseline="0" dirty="0" smtClean="0"/>
              <a:t> (class-instance relationship) with the synset “minced meat in a casing”. This in term also has a </a:t>
            </a:r>
            <a:r>
              <a:rPr lang="en-US" baseline="0" dirty="0" err="1" smtClean="0"/>
              <a:t>hypernym</a:t>
            </a:r>
            <a:r>
              <a:rPr lang="en-US" baseline="0" dirty="0" smtClean="0"/>
              <a:t>: “animal flesh used as food”, and so on. </a:t>
            </a:r>
            <a:r>
              <a:rPr lang="en-US" baseline="0" dirty="0" err="1" smtClean="0"/>
              <a:t>WordNet</a:t>
            </a:r>
            <a:r>
              <a:rPr lang="en-US" baseline="0" dirty="0" smtClean="0"/>
              <a:t> includes many different types of synset-synset relationships, including </a:t>
            </a:r>
            <a:r>
              <a:rPr lang="en-US" baseline="0" dirty="0" err="1" smtClean="0"/>
              <a:t>hypernym</a:t>
            </a:r>
            <a:r>
              <a:rPr lang="en-US" baseline="0" dirty="0" smtClean="0"/>
              <a:t>/hyponym (class/instance), </a:t>
            </a:r>
            <a:r>
              <a:rPr lang="en-US" baseline="0" dirty="0" err="1" smtClean="0"/>
              <a:t>meronym</a:t>
            </a:r>
            <a:r>
              <a:rPr lang="en-US" baseline="0" dirty="0" smtClean="0"/>
              <a:t>/hyponym (whole/part) and others.</a:t>
            </a:r>
            <a:endParaRPr lang="en-US" dirty="0"/>
          </a:p>
        </p:txBody>
      </p:sp>
    </p:spTree>
    <p:extLst>
      <p:ext uri="{BB962C8B-B14F-4D97-AF65-F5344CB8AC3E}">
        <p14:creationId xmlns:p14="http://schemas.microsoft.com/office/powerpoint/2010/main" val="247561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3" name="Shape 13"/>
          <p:cNvSpPr/>
          <p:nvPr/>
        </p:nvSpPr>
        <p:spPr>
          <a:xfrm>
            <a:off x="508000" y="6591300"/>
            <a:ext cx="11999453"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4" name="Shape 14"/>
          <p:cNvSpPr/>
          <p:nvPr/>
        </p:nvSpPr>
        <p:spPr>
          <a:xfrm>
            <a:off x="508000" y="4089400"/>
            <a:ext cx="12000019"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5" name="Shape 15"/>
          <p:cNvSpPr/>
          <p:nvPr/>
        </p:nvSpPr>
        <p:spPr>
          <a:xfrm flipV="1">
            <a:off x="7994302" y="4526255"/>
            <a:ext cx="1" cy="1642759"/>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6" name="Shape 16"/>
          <p:cNvSpPr>
            <a:spLocks noGrp="1"/>
          </p:cNvSpPr>
          <p:nvPr>
            <p:ph type="body" sz="quarter" idx="13"/>
          </p:nvPr>
        </p:nvSpPr>
        <p:spPr>
          <a:xfrm>
            <a:off x="508000" y="3505200"/>
            <a:ext cx="7200900" cy="508000"/>
          </a:xfrm>
          <a:prstGeom prst="rect">
            <a:avLst/>
          </a:prstGeom>
        </p:spPr>
        <p:txBody>
          <a:bodyPr>
            <a:spAutoFit/>
          </a:bodyPr>
          <a:lstStyle>
            <a:lvl1pPr marL="0" indent="0">
              <a:lnSpc>
                <a:spcPct val="110000"/>
              </a:lnSpc>
              <a:spcBef>
                <a:spcPts val="0"/>
              </a:spcBef>
              <a:buClrTx/>
              <a:buSzTx/>
              <a:buFontTx/>
              <a:buNone/>
              <a:defRPr sz="2400" i="1"/>
            </a:lvl1pPr>
          </a:lstStyle>
          <a:p>
            <a:r>
              <a:t>Lorem Ipsum Dolor</a:t>
            </a:r>
          </a:p>
        </p:txBody>
      </p:sp>
      <p:sp>
        <p:nvSpPr>
          <p:cNvPr id="17" name="Shape 17"/>
          <p:cNvSpPr>
            <a:spLocks noGrp="1"/>
          </p:cNvSpPr>
          <p:nvPr>
            <p:ph type="title"/>
          </p:nvPr>
        </p:nvSpPr>
        <p:spPr>
          <a:xfrm>
            <a:off x="508000" y="4140200"/>
            <a:ext cx="7200900" cy="2413000"/>
          </a:xfrm>
          <a:prstGeom prst="rect">
            <a:avLst/>
          </a:prstGeom>
        </p:spPr>
        <p:txBody>
          <a:bodyPr/>
          <a:lstStyle>
            <a:lvl1pPr algn="l"/>
          </a:lstStyle>
          <a:p>
            <a:r>
              <a:t>Title Text</a:t>
            </a:r>
          </a:p>
        </p:txBody>
      </p:sp>
      <p:sp>
        <p:nvSpPr>
          <p:cNvPr id="18" name="Shape 18"/>
          <p:cNvSpPr>
            <a:spLocks noGrp="1"/>
          </p:cNvSpPr>
          <p:nvPr>
            <p:ph type="body" sz="quarter" idx="1"/>
          </p:nvPr>
        </p:nvSpPr>
        <p:spPr>
          <a:xfrm>
            <a:off x="8280400" y="4140200"/>
            <a:ext cx="4241800" cy="2413000"/>
          </a:xfrm>
          <a:prstGeom prst="rect">
            <a:avLst/>
          </a:prstGeom>
        </p:spPr>
        <p:txBody>
          <a:bodyPr/>
          <a:lstStyle>
            <a:lvl1pPr marL="0" indent="0">
              <a:spcBef>
                <a:spcPts val="0"/>
              </a:spcBef>
              <a:buClrTx/>
              <a:buSzTx/>
              <a:buFontTx/>
              <a:buNone/>
              <a:defRPr sz="2400"/>
            </a:lvl1pPr>
            <a:lvl2pPr marL="0" indent="228600">
              <a:spcBef>
                <a:spcPts val="0"/>
              </a:spcBef>
              <a:buClrTx/>
              <a:buSzTx/>
              <a:buFontTx/>
              <a:buNone/>
              <a:defRPr sz="2400"/>
            </a:lvl2pPr>
            <a:lvl3pPr marL="0" indent="457200">
              <a:spcBef>
                <a:spcPts val="0"/>
              </a:spcBef>
              <a:buClrTx/>
              <a:buSzTx/>
              <a:buFontTx/>
              <a:buNone/>
              <a:defRPr sz="2400"/>
            </a:lvl3pPr>
            <a:lvl4pPr marL="0" indent="685800">
              <a:spcBef>
                <a:spcPts val="0"/>
              </a:spcBef>
              <a:buClrTx/>
              <a:buSzTx/>
              <a:buFontTx/>
              <a:buNone/>
              <a:defRPr sz="2400"/>
            </a:lvl4pPr>
            <a:lvl5pPr marL="0" indent="914400">
              <a:spcBef>
                <a:spcPts val="0"/>
              </a:spcBef>
              <a:buClrTx/>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9" name="Shape 1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07" name="Shape 107"/>
          <p:cNvSpPr>
            <a:spLocks noGrp="1"/>
          </p:cNvSpPr>
          <p:nvPr>
            <p:ph type="body" sz="quarter" idx="13"/>
          </p:nvPr>
        </p:nvSpPr>
        <p:spPr>
          <a:xfrm>
            <a:off x="533400" y="5969000"/>
            <a:ext cx="11938000" cy="609600"/>
          </a:xfrm>
          <a:prstGeom prst="rect">
            <a:avLst/>
          </a:prstGeom>
        </p:spPr>
        <p:txBody>
          <a:bodyPr anchor="t">
            <a:spAutoFit/>
          </a:bodyPr>
          <a:lstStyle>
            <a:lvl1pPr marL="0" indent="0" algn="ctr">
              <a:spcBef>
                <a:spcPts val="1200"/>
              </a:spcBef>
              <a:buClrTx/>
              <a:buSzTx/>
              <a:buFontTx/>
              <a:buNone/>
              <a:defRPr sz="3000" i="1"/>
            </a:lvl1pPr>
          </a:lstStyle>
          <a:p>
            <a:r>
              <a:t>–Johnny Appleseed</a:t>
            </a:r>
          </a:p>
        </p:txBody>
      </p:sp>
      <p:sp>
        <p:nvSpPr>
          <p:cNvPr id="108" name="Shape 108"/>
          <p:cNvSpPr>
            <a:spLocks noGrp="1"/>
          </p:cNvSpPr>
          <p:nvPr>
            <p:ph type="body" sz="quarter" idx="14"/>
          </p:nvPr>
        </p:nvSpPr>
        <p:spPr>
          <a:xfrm>
            <a:off x="1270000" y="4254500"/>
            <a:ext cx="10464800" cy="711200"/>
          </a:xfrm>
          <a:prstGeom prst="rect">
            <a:avLst/>
          </a:prstGeom>
        </p:spPr>
        <p:txBody>
          <a:bodyPr>
            <a:spAutoFit/>
          </a:bodyPr>
          <a:lstStyle>
            <a:lvl1pPr marL="0" indent="0" algn="ctr">
              <a:spcBef>
                <a:spcPts val="0"/>
              </a:spcBef>
              <a:buClrTx/>
              <a:buSzTx/>
              <a:buFontTx/>
              <a:buNone/>
            </a:lvl1pPr>
          </a:lstStyle>
          <a:p>
            <a:r>
              <a:t>“Type a quote here.” </a:t>
            </a:r>
          </a:p>
        </p:txBody>
      </p:sp>
      <p:sp>
        <p:nvSpPr>
          <p:cNvPr id="109" name="Shape 10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116" name="Shape 116"/>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17" name="Shape 11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24" name="Shape 12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26" name="Shape 26"/>
          <p:cNvSpPr/>
          <p:nvPr/>
        </p:nvSpPr>
        <p:spPr>
          <a:xfrm flipV="1">
            <a:off x="7994302" y="7053555"/>
            <a:ext cx="1" cy="1642759"/>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27" name="Shape 27"/>
          <p:cNvSpPr/>
          <p:nvPr/>
        </p:nvSpPr>
        <p:spPr>
          <a:xfrm>
            <a:off x="508000" y="9131300"/>
            <a:ext cx="11999453"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28" name="Shape 28"/>
          <p:cNvSpPr/>
          <p:nvPr/>
        </p:nvSpPr>
        <p:spPr>
          <a:xfrm>
            <a:off x="508000" y="6629400"/>
            <a:ext cx="12000019"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29" name="Shape 29"/>
          <p:cNvSpPr/>
          <p:nvPr/>
        </p:nvSpPr>
        <p:spPr>
          <a:xfrm flipV="1">
            <a:off x="7994302" y="7053555"/>
            <a:ext cx="1" cy="1642759"/>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30" name="Shape 30"/>
          <p:cNvSpPr>
            <a:spLocks noGrp="1"/>
          </p:cNvSpPr>
          <p:nvPr>
            <p:ph type="body" sz="quarter" idx="13"/>
          </p:nvPr>
        </p:nvSpPr>
        <p:spPr>
          <a:xfrm>
            <a:off x="508000" y="6096000"/>
            <a:ext cx="7200900" cy="508000"/>
          </a:xfrm>
          <a:prstGeom prst="rect">
            <a:avLst/>
          </a:prstGeom>
        </p:spPr>
        <p:txBody>
          <a:bodyPr>
            <a:spAutoFit/>
          </a:bodyPr>
          <a:lstStyle>
            <a:lvl1pPr marL="0" indent="0">
              <a:lnSpc>
                <a:spcPct val="110000"/>
              </a:lnSpc>
              <a:spcBef>
                <a:spcPts val="0"/>
              </a:spcBef>
              <a:buClrTx/>
              <a:buSzTx/>
              <a:buFontTx/>
              <a:buNone/>
              <a:defRPr sz="2400" i="1"/>
            </a:lvl1pPr>
          </a:lstStyle>
          <a:p>
            <a:r>
              <a:t>Lorem Ipsum Dolor</a:t>
            </a:r>
          </a:p>
        </p:txBody>
      </p:sp>
      <p:sp>
        <p:nvSpPr>
          <p:cNvPr id="31" name="Shape 31"/>
          <p:cNvSpPr>
            <a:spLocks noGrp="1"/>
          </p:cNvSpPr>
          <p:nvPr>
            <p:ph type="pic" idx="14"/>
          </p:nvPr>
        </p:nvSpPr>
        <p:spPr>
          <a:xfrm>
            <a:off x="596900" y="633461"/>
            <a:ext cx="11811000" cy="5207001"/>
          </a:xfrm>
          <a:prstGeom prst="rect">
            <a:avLst/>
          </a:prstGeom>
          <a:ln w="9525">
            <a:round/>
          </a:ln>
        </p:spPr>
        <p:txBody>
          <a:bodyPr lIns="91439" tIns="45719" rIns="91439" bIns="45719" anchor="t">
            <a:noAutofit/>
          </a:bodyPr>
          <a:lstStyle/>
          <a:p>
            <a:endParaRPr/>
          </a:p>
        </p:txBody>
      </p:sp>
      <p:sp>
        <p:nvSpPr>
          <p:cNvPr id="32" name="Shape 32"/>
          <p:cNvSpPr>
            <a:spLocks noGrp="1"/>
          </p:cNvSpPr>
          <p:nvPr>
            <p:ph type="title"/>
          </p:nvPr>
        </p:nvSpPr>
        <p:spPr>
          <a:xfrm>
            <a:off x="508000" y="6680200"/>
            <a:ext cx="7200900" cy="2413000"/>
          </a:xfrm>
          <a:prstGeom prst="rect">
            <a:avLst/>
          </a:prstGeom>
        </p:spPr>
        <p:txBody>
          <a:bodyPr/>
          <a:lstStyle>
            <a:lvl1pPr algn="l"/>
          </a:lstStyle>
          <a:p>
            <a:r>
              <a:t>Title Text</a:t>
            </a:r>
          </a:p>
        </p:txBody>
      </p:sp>
      <p:sp>
        <p:nvSpPr>
          <p:cNvPr id="33" name="Shape 33"/>
          <p:cNvSpPr>
            <a:spLocks noGrp="1"/>
          </p:cNvSpPr>
          <p:nvPr>
            <p:ph type="body" sz="quarter" idx="1"/>
          </p:nvPr>
        </p:nvSpPr>
        <p:spPr>
          <a:xfrm>
            <a:off x="8280400" y="6680200"/>
            <a:ext cx="4241800" cy="2413000"/>
          </a:xfrm>
          <a:prstGeom prst="rect">
            <a:avLst/>
          </a:prstGeom>
        </p:spPr>
        <p:txBody>
          <a:bodyPr/>
          <a:lstStyle>
            <a:lvl1pPr marL="0" indent="0">
              <a:spcBef>
                <a:spcPts val="0"/>
              </a:spcBef>
              <a:buClrTx/>
              <a:buSzTx/>
              <a:buFontTx/>
              <a:buNone/>
              <a:defRPr sz="2400"/>
            </a:lvl1pPr>
            <a:lvl2pPr marL="0" indent="228600">
              <a:spcBef>
                <a:spcPts val="0"/>
              </a:spcBef>
              <a:buClrTx/>
              <a:buSzTx/>
              <a:buFontTx/>
              <a:buNone/>
              <a:defRPr sz="2400"/>
            </a:lvl2pPr>
            <a:lvl3pPr marL="0" indent="457200">
              <a:spcBef>
                <a:spcPts val="0"/>
              </a:spcBef>
              <a:buClrTx/>
              <a:buSzTx/>
              <a:buFontTx/>
              <a:buNone/>
              <a:defRPr sz="2400"/>
            </a:lvl3pPr>
            <a:lvl4pPr marL="0" indent="685800">
              <a:spcBef>
                <a:spcPts val="0"/>
              </a:spcBef>
              <a:buClrTx/>
              <a:buSzTx/>
              <a:buFontTx/>
              <a:buNone/>
              <a:defRPr sz="2400"/>
            </a:lvl4pPr>
            <a:lvl5pPr marL="0" indent="914400">
              <a:spcBef>
                <a:spcPts val="0"/>
              </a:spcBef>
              <a:buClrTx/>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34" name="Shape 3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41" name="Shape 41"/>
          <p:cNvSpPr>
            <a:spLocks noGrp="1"/>
          </p:cNvSpPr>
          <p:nvPr>
            <p:ph type="title"/>
          </p:nvPr>
        </p:nvSpPr>
        <p:spPr>
          <a:xfrm>
            <a:off x="508000" y="3670300"/>
            <a:ext cx="11988800" cy="2413000"/>
          </a:xfrm>
          <a:prstGeom prst="rect">
            <a:avLst/>
          </a:prstGeom>
        </p:spPr>
        <p:txBody>
          <a:bodyPr/>
          <a:lstStyle/>
          <a:p>
            <a:r>
              <a:t>Title Text</a:t>
            </a:r>
          </a:p>
        </p:txBody>
      </p:sp>
      <p:sp>
        <p:nvSpPr>
          <p:cNvPr id="42" name="Shape 4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49" name="Shape 49"/>
          <p:cNvSpPr/>
          <p:nvPr/>
        </p:nvSpPr>
        <p:spPr>
          <a:xfrm>
            <a:off x="508000" y="4876800"/>
            <a:ext cx="5676374"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50" name="Shape 50"/>
          <p:cNvSpPr/>
          <p:nvPr/>
        </p:nvSpPr>
        <p:spPr>
          <a:xfrm>
            <a:off x="508000" y="2768600"/>
            <a:ext cx="5676316"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51" name="Shape 51"/>
          <p:cNvSpPr>
            <a:spLocks noGrp="1"/>
          </p:cNvSpPr>
          <p:nvPr>
            <p:ph type="body" sz="quarter" idx="13"/>
          </p:nvPr>
        </p:nvSpPr>
        <p:spPr>
          <a:xfrm>
            <a:off x="508000" y="2171700"/>
            <a:ext cx="5676900" cy="508000"/>
          </a:xfrm>
          <a:prstGeom prst="rect">
            <a:avLst/>
          </a:prstGeom>
        </p:spPr>
        <p:txBody>
          <a:bodyPr anchor="b">
            <a:spAutoFit/>
          </a:bodyPr>
          <a:lstStyle>
            <a:lvl1pPr marL="0" indent="0">
              <a:lnSpc>
                <a:spcPct val="110000"/>
              </a:lnSpc>
              <a:spcBef>
                <a:spcPts val="0"/>
              </a:spcBef>
              <a:buClrTx/>
              <a:buSzTx/>
              <a:buFontTx/>
              <a:buNone/>
              <a:defRPr sz="2400" i="1"/>
            </a:lvl1pPr>
          </a:lstStyle>
          <a:p>
            <a:r>
              <a:t>Lorem Ipsum Dolor</a:t>
            </a:r>
          </a:p>
        </p:txBody>
      </p:sp>
      <p:sp>
        <p:nvSpPr>
          <p:cNvPr id="52" name="Shape 52"/>
          <p:cNvSpPr>
            <a:spLocks noGrp="1"/>
          </p:cNvSpPr>
          <p:nvPr>
            <p:ph type="pic" sz="half" idx="14"/>
          </p:nvPr>
        </p:nvSpPr>
        <p:spPr>
          <a:xfrm>
            <a:off x="6818219" y="647699"/>
            <a:ext cx="5588001" cy="8331201"/>
          </a:xfrm>
          <a:prstGeom prst="rect">
            <a:avLst/>
          </a:prstGeom>
          <a:ln w="9525">
            <a:round/>
          </a:ln>
        </p:spPr>
        <p:txBody>
          <a:bodyPr lIns="91439" tIns="45719" rIns="91439" bIns="45719" anchor="t">
            <a:noAutofit/>
          </a:bodyPr>
          <a:lstStyle/>
          <a:p>
            <a:endParaRPr/>
          </a:p>
        </p:txBody>
      </p:sp>
      <p:sp>
        <p:nvSpPr>
          <p:cNvPr id="53" name="Shape 53"/>
          <p:cNvSpPr>
            <a:spLocks noGrp="1"/>
          </p:cNvSpPr>
          <p:nvPr>
            <p:ph type="title"/>
          </p:nvPr>
        </p:nvSpPr>
        <p:spPr>
          <a:xfrm>
            <a:off x="508000" y="2806700"/>
            <a:ext cx="5676900" cy="2032000"/>
          </a:xfrm>
          <a:prstGeom prst="rect">
            <a:avLst/>
          </a:prstGeom>
        </p:spPr>
        <p:txBody>
          <a:bodyPr/>
          <a:lstStyle>
            <a:lvl1pPr algn="l">
              <a:defRPr sz="5600"/>
            </a:lvl1pPr>
          </a:lstStyle>
          <a:p>
            <a:r>
              <a:t>Title Text</a:t>
            </a:r>
          </a:p>
        </p:txBody>
      </p:sp>
      <p:sp>
        <p:nvSpPr>
          <p:cNvPr id="54" name="Shape 54"/>
          <p:cNvSpPr>
            <a:spLocks noGrp="1"/>
          </p:cNvSpPr>
          <p:nvPr>
            <p:ph type="body" sz="quarter" idx="1"/>
          </p:nvPr>
        </p:nvSpPr>
        <p:spPr>
          <a:xfrm>
            <a:off x="508000" y="5029200"/>
            <a:ext cx="5676900" cy="4013200"/>
          </a:xfrm>
          <a:prstGeom prst="rect">
            <a:avLst/>
          </a:prstGeom>
        </p:spPr>
        <p:txBody>
          <a:bodyPr anchor="t"/>
          <a:lstStyle>
            <a:lvl1pPr marL="0" indent="0">
              <a:spcBef>
                <a:spcPts val="0"/>
              </a:spcBef>
              <a:buClrTx/>
              <a:buSzTx/>
              <a:buFontTx/>
              <a:buNone/>
              <a:defRPr sz="2400"/>
            </a:lvl1pPr>
            <a:lvl2pPr marL="0" indent="228600">
              <a:spcBef>
                <a:spcPts val="0"/>
              </a:spcBef>
              <a:buClrTx/>
              <a:buSzTx/>
              <a:buFontTx/>
              <a:buNone/>
              <a:defRPr sz="2400"/>
            </a:lvl2pPr>
            <a:lvl3pPr marL="0" indent="457200">
              <a:spcBef>
                <a:spcPts val="0"/>
              </a:spcBef>
              <a:buClrTx/>
              <a:buSzTx/>
              <a:buFontTx/>
              <a:buNone/>
              <a:defRPr sz="2400"/>
            </a:lvl3pPr>
            <a:lvl4pPr marL="0" indent="685800">
              <a:spcBef>
                <a:spcPts val="0"/>
              </a:spcBef>
              <a:buClrTx/>
              <a:buSzTx/>
              <a:buFontTx/>
              <a:buNone/>
              <a:defRPr sz="2400"/>
            </a:lvl4pPr>
            <a:lvl5pPr marL="0" indent="914400">
              <a:spcBef>
                <a:spcPts val="0"/>
              </a:spcBef>
              <a:buClrTx/>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55" name="Shape 5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62" name="Shape 62"/>
          <p:cNvSpPr>
            <a:spLocks noGrp="1"/>
          </p:cNvSpPr>
          <p:nvPr>
            <p:ph type="title"/>
          </p:nvPr>
        </p:nvSpPr>
        <p:spPr>
          <a:prstGeom prst="rect">
            <a:avLst/>
          </a:prstGeom>
        </p:spPr>
        <p:txBody>
          <a:bodyPr/>
          <a:lstStyle/>
          <a:p>
            <a:r>
              <a:t>Title Text</a:t>
            </a:r>
          </a:p>
        </p:txBody>
      </p:sp>
      <p:sp>
        <p:nvSpPr>
          <p:cNvPr id="63" name="Shape 6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70" name="Shape 70"/>
          <p:cNvSpPr>
            <a:spLocks noGrp="1"/>
          </p:cNvSpPr>
          <p:nvPr>
            <p:ph type="title"/>
          </p:nvPr>
        </p:nvSpPr>
        <p:spPr>
          <a:prstGeom prst="rect">
            <a:avLst/>
          </a:prstGeom>
        </p:spPr>
        <p:txBody>
          <a:bodyPr/>
          <a:lstStyle/>
          <a:p>
            <a:r>
              <a:t>Title Text</a:t>
            </a:r>
          </a:p>
        </p:txBody>
      </p:sp>
      <p:sp>
        <p:nvSpPr>
          <p:cNvPr id="71" name="Shape 71"/>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2" name="Shape 7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79" name="Shape 79"/>
          <p:cNvSpPr>
            <a:spLocks noGrp="1"/>
          </p:cNvSpPr>
          <p:nvPr>
            <p:ph type="pic" sz="half" idx="13"/>
          </p:nvPr>
        </p:nvSpPr>
        <p:spPr>
          <a:xfrm>
            <a:off x="6819900" y="2654300"/>
            <a:ext cx="5588000" cy="6350000"/>
          </a:xfrm>
          <a:prstGeom prst="rect">
            <a:avLst/>
          </a:prstGeom>
          <a:ln w="9525">
            <a:round/>
          </a:ln>
        </p:spPr>
        <p:txBody>
          <a:bodyPr lIns="91439" tIns="45719" rIns="91439" bIns="45719" anchor="t">
            <a:noAutofit/>
          </a:bodyPr>
          <a:lstStyle/>
          <a:p>
            <a:endParaRPr/>
          </a:p>
        </p:txBody>
      </p:sp>
      <p:sp>
        <p:nvSpPr>
          <p:cNvPr id="80" name="Shape 80"/>
          <p:cNvSpPr>
            <a:spLocks noGrp="1"/>
          </p:cNvSpPr>
          <p:nvPr>
            <p:ph type="title"/>
          </p:nvPr>
        </p:nvSpPr>
        <p:spPr>
          <a:prstGeom prst="rect">
            <a:avLst/>
          </a:prstGeom>
        </p:spPr>
        <p:txBody>
          <a:bodyPr/>
          <a:lstStyle/>
          <a:p>
            <a:r>
              <a:t>Title Text</a:t>
            </a:r>
          </a:p>
        </p:txBody>
      </p:sp>
      <p:sp>
        <p:nvSpPr>
          <p:cNvPr id="81" name="Shape 81"/>
          <p:cNvSpPr>
            <a:spLocks noGrp="1"/>
          </p:cNvSpPr>
          <p:nvPr>
            <p:ph type="body" sz="half" idx="1"/>
          </p:nvPr>
        </p:nvSpPr>
        <p:spPr>
          <a:xfrm>
            <a:off x="508000" y="2730500"/>
            <a:ext cx="5816600" cy="6350000"/>
          </a:xfrm>
          <a:prstGeom prst="rect">
            <a:avLst/>
          </a:prstGeom>
        </p:spPr>
        <p:txBody>
          <a:bodyPr/>
          <a:lstStyle>
            <a:lvl1pPr marL="393700" indent="-393700">
              <a:spcBef>
                <a:spcPts val="1800"/>
              </a:spcBef>
              <a:buSzPct val="65000"/>
              <a:defRPr sz="3000"/>
            </a:lvl1pPr>
            <a:lvl2pPr marL="787400" indent="-393700">
              <a:spcBef>
                <a:spcPts val="1800"/>
              </a:spcBef>
              <a:buSzPct val="65000"/>
              <a:defRPr sz="3000"/>
            </a:lvl2pPr>
            <a:lvl3pPr marL="1181100" indent="-393700">
              <a:spcBef>
                <a:spcPts val="1800"/>
              </a:spcBef>
              <a:buSzPct val="65000"/>
              <a:defRPr sz="3000"/>
            </a:lvl3pPr>
            <a:lvl4pPr marL="1574800" indent="-393700">
              <a:spcBef>
                <a:spcPts val="1800"/>
              </a:spcBef>
              <a:buSzPct val="65000"/>
              <a:defRPr sz="3000"/>
            </a:lvl4pPr>
            <a:lvl5pPr marL="1968500" indent="-393700">
              <a:spcBef>
                <a:spcPts val="1800"/>
              </a:spcBef>
              <a:buSzPct val="65000"/>
              <a:defRPr sz="3000"/>
            </a:lvl5pPr>
          </a:lstStyle>
          <a:p>
            <a:r>
              <a:t>Body Level One</a:t>
            </a:r>
          </a:p>
          <a:p>
            <a:pPr lvl="1"/>
            <a:r>
              <a:t>Body Level Two</a:t>
            </a:r>
          </a:p>
          <a:p>
            <a:pPr lvl="2"/>
            <a:r>
              <a:t>Body Level Three</a:t>
            </a:r>
          </a:p>
          <a:p>
            <a:pPr lvl="3"/>
            <a:r>
              <a:t>Body Level Four</a:t>
            </a:r>
          </a:p>
          <a:p>
            <a:pPr lvl="4"/>
            <a:r>
              <a:t>Body Level Five</a:t>
            </a:r>
          </a:p>
        </p:txBody>
      </p:sp>
      <p:sp>
        <p:nvSpPr>
          <p:cNvPr id="82" name="Shape 8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89" name="Shape 89"/>
          <p:cNvSpPr>
            <a:spLocks noGrp="1"/>
          </p:cNvSpPr>
          <p:nvPr>
            <p:ph type="body" idx="1"/>
          </p:nvPr>
        </p:nvSpPr>
        <p:spPr>
          <a:xfrm>
            <a:off x="508000" y="1270000"/>
            <a:ext cx="11988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0" name="Shape 9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97" name="Shape 97"/>
          <p:cNvSpPr>
            <a:spLocks noGrp="1"/>
          </p:cNvSpPr>
          <p:nvPr>
            <p:ph type="pic" sz="quarter" idx="13"/>
          </p:nvPr>
        </p:nvSpPr>
        <p:spPr>
          <a:xfrm>
            <a:off x="6856319" y="4772799"/>
            <a:ext cx="5499101" cy="4229101"/>
          </a:xfrm>
          <a:prstGeom prst="rect">
            <a:avLst/>
          </a:prstGeom>
          <a:ln w="9525">
            <a:round/>
          </a:ln>
        </p:spPr>
        <p:txBody>
          <a:bodyPr lIns="91439" tIns="45719" rIns="91439" bIns="45719" anchor="t">
            <a:noAutofit/>
          </a:bodyPr>
          <a:lstStyle/>
          <a:p>
            <a:endParaRPr/>
          </a:p>
        </p:txBody>
      </p:sp>
      <p:sp>
        <p:nvSpPr>
          <p:cNvPr id="98" name="Shape 98"/>
          <p:cNvSpPr>
            <a:spLocks noGrp="1"/>
          </p:cNvSpPr>
          <p:nvPr>
            <p:ph type="pic" sz="quarter" idx="14"/>
          </p:nvPr>
        </p:nvSpPr>
        <p:spPr>
          <a:xfrm>
            <a:off x="6860562" y="609600"/>
            <a:ext cx="5499101" cy="3530600"/>
          </a:xfrm>
          <a:prstGeom prst="rect">
            <a:avLst/>
          </a:prstGeom>
          <a:ln w="9525">
            <a:round/>
          </a:ln>
        </p:spPr>
        <p:txBody>
          <a:bodyPr lIns="91439" tIns="45719" rIns="91439" bIns="45719" anchor="t">
            <a:noAutofit/>
          </a:bodyPr>
          <a:lstStyle/>
          <a:p>
            <a:endParaRPr/>
          </a:p>
        </p:txBody>
      </p:sp>
      <p:sp>
        <p:nvSpPr>
          <p:cNvPr id="99" name="Shape 99"/>
          <p:cNvSpPr>
            <a:spLocks noGrp="1"/>
          </p:cNvSpPr>
          <p:nvPr>
            <p:ph type="pic" sz="half" idx="15"/>
          </p:nvPr>
        </p:nvSpPr>
        <p:spPr>
          <a:xfrm>
            <a:off x="557119" y="609599"/>
            <a:ext cx="5588001" cy="8394701"/>
          </a:xfrm>
          <a:prstGeom prst="rect">
            <a:avLst/>
          </a:prstGeom>
          <a:ln w="9525">
            <a:round/>
          </a:ln>
        </p:spPr>
        <p:txBody>
          <a:bodyPr lIns="91439" tIns="45719" rIns="91439" bIns="45719" anchor="t">
            <a:noAutofit/>
          </a:bodyPr>
          <a:lstStyle/>
          <a:p>
            <a:endParaRPr/>
          </a:p>
        </p:txBody>
      </p:sp>
      <p:sp>
        <p:nvSpPr>
          <p:cNvPr id="100" name="Shape 10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Shape 2"/>
          <p:cNvSpPr/>
          <p:nvPr/>
        </p:nvSpPr>
        <p:spPr>
          <a:xfrm>
            <a:off x="508000" y="2171700"/>
            <a:ext cx="1199729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3" name="Shape 3"/>
          <p:cNvSpPr/>
          <p:nvPr/>
        </p:nvSpPr>
        <p:spPr>
          <a:xfrm>
            <a:off x="508000" y="635000"/>
            <a:ext cx="1199729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 name="Shape 4"/>
          <p:cNvSpPr>
            <a:spLocks noGrp="1"/>
          </p:cNvSpPr>
          <p:nvPr>
            <p:ph type="title"/>
          </p:nvPr>
        </p:nvSpPr>
        <p:spPr>
          <a:xfrm>
            <a:off x="508000" y="800100"/>
            <a:ext cx="11988800" cy="1219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Title Text</a:t>
            </a:r>
          </a:p>
        </p:txBody>
      </p:sp>
      <p:sp>
        <p:nvSpPr>
          <p:cNvPr id="5" name="Shape 5"/>
          <p:cNvSpPr>
            <a:spLocks noGrp="1"/>
          </p:cNvSpPr>
          <p:nvPr>
            <p:ph type="body" idx="1"/>
          </p:nvPr>
        </p:nvSpPr>
        <p:spPr>
          <a:xfrm>
            <a:off x="508000" y="2628900"/>
            <a:ext cx="11988800" cy="609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6" name="Shape 6"/>
          <p:cNvSpPr>
            <a:spLocks noGrp="1"/>
          </p:cNvSpPr>
          <p:nvPr>
            <p:ph type="sldNum" sz="quarter" idx="2"/>
          </p:nvPr>
        </p:nvSpPr>
        <p:spPr>
          <a:xfrm>
            <a:off x="6324599" y="9258300"/>
            <a:ext cx="342901" cy="406400"/>
          </a:xfrm>
          <a:prstGeom prst="rect">
            <a:avLst/>
          </a:prstGeom>
          <a:ln w="12700">
            <a:miter lim="400000"/>
          </a:ln>
        </p:spPr>
        <p:txBody>
          <a:bodyPr wrap="none" lIns="50800" tIns="50800" rIns="50800" bIns="50800">
            <a:spAutoFit/>
          </a:bodyPr>
          <a:lstStyle>
            <a:lvl1pPr>
              <a:defRPr sz="1800">
                <a:solidFill>
                  <a:srgbClr val="4C4946"/>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1pPr>
      <a:lvl2pPr marL="0" marR="0" indent="2286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2pPr>
      <a:lvl3pPr marL="0" marR="0" indent="4572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3pPr>
      <a:lvl4pPr marL="0" marR="0" indent="6858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4pPr>
      <a:lvl5pPr marL="0" marR="0" indent="9144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5pPr>
      <a:lvl6pPr marL="0" marR="0" indent="11430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6pPr>
      <a:lvl7pPr marL="0" marR="0" indent="13716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7pPr>
      <a:lvl8pPr marL="0" marR="0" indent="16002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8pPr>
      <a:lvl9pPr marL="0" marR="0" indent="18288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9pPr>
    </p:titleStyle>
    <p:bodyStyle>
      <a:lvl1pPr marL="4699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1pPr>
      <a:lvl2pPr marL="9398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2pPr>
      <a:lvl3pPr marL="14097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3pPr>
      <a:lvl4pPr marL="18796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4pPr>
      <a:lvl5pPr marL="23495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5pPr>
      <a:lvl6pPr marL="28194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6pPr>
      <a:lvl7pPr marL="32893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7pPr>
      <a:lvl8pPr marL="37592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8pPr>
      <a:lvl9pPr marL="42291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9pPr>
    </p:bodyStyle>
    <p:otherStyle>
      <a:lvl1pPr marL="0" marR="0" indent="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1pPr>
      <a:lvl2pPr marL="0" marR="0" indent="2286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2pPr>
      <a:lvl3pPr marL="0" marR="0" indent="4572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3pPr>
      <a:lvl4pPr marL="0" marR="0" indent="6858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4pPr>
      <a:lvl5pPr marL="0" marR="0" indent="9144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5pPr>
      <a:lvl6pPr marL="0" marR="0" indent="11430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6pPr>
      <a:lvl7pPr marL="0" marR="0" indent="13716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7pPr>
      <a:lvl8pPr marL="0" marR="0" indent="16002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8pPr>
      <a:lvl9pPr marL="0" marR="0" indent="18288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bloyal/neoWordNet" TargetMode="External"/><Relationship Id="rId4" Type="http://schemas.openxmlformats.org/officeDocument/2006/relationships/hyperlink" Target="https://github.com/nicolewhite/RNeo4j" TargetMode="External"/><Relationship Id="rId5" Type="http://schemas.openxmlformats.org/officeDocument/2006/relationships/hyperlink" Target="http://r-pkgs.had.co.nz/intro.html" TargetMode="External"/><Relationship Id="rId6" Type="http://schemas.openxmlformats.org/officeDocument/2006/relationships/hyperlink" Target="https://blogs.aws.amazon.com/bigdata/post/Tx3IJSB6BMHWZE5/Running-R-on-AWS" TargetMode="External"/><Relationship Id="rId7" Type="http://schemas.openxmlformats.org/officeDocument/2006/relationships/hyperlink" Target="https://dzone.com/articles/how-deploy-neo4j-instance" TargetMode="External"/><Relationship Id="rId1" Type="http://schemas.openxmlformats.org/officeDocument/2006/relationships/slideLayout" Target="../slideLayouts/slideLayout6.xml"/><Relationship Id="rId2" Type="http://schemas.openxmlformats.org/officeDocument/2006/relationships/hyperlink" Target="https://wordnet.princeton.edu/"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hyperlink" Target="mailto:bloyal@gmail.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Shape 133"/>
          <p:cNvSpPr>
            <a:spLocks noGrp="1"/>
          </p:cNvSpPr>
          <p:nvPr>
            <p:ph type="body" idx="13"/>
          </p:nvPr>
        </p:nvSpPr>
        <p:spPr>
          <a:prstGeom prst="rect">
            <a:avLst/>
          </a:prstGeom>
        </p:spPr>
        <p:txBody>
          <a:bodyPr/>
          <a:lstStyle/>
          <a:p>
            <a:r>
              <a:t>Brian Loyal</a:t>
            </a:r>
          </a:p>
        </p:txBody>
      </p:sp>
      <p:sp>
        <p:nvSpPr>
          <p:cNvPr id="134" name="Shape 134"/>
          <p:cNvSpPr>
            <a:spLocks noGrp="1"/>
          </p:cNvSpPr>
          <p:nvPr>
            <p:ph type="ctrTitle"/>
          </p:nvPr>
        </p:nvSpPr>
        <p:spPr>
          <a:prstGeom prst="rect">
            <a:avLst/>
          </a:prstGeom>
        </p:spPr>
        <p:txBody>
          <a:bodyPr/>
          <a:lstStyle/>
          <a:p>
            <a:r>
              <a:t>NeoWordNet</a:t>
            </a:r>
          </a:p>
        </p:txBody>
      </p:sp>
      <p:sp>
        <p:nvSpPr>
          <p:cNvPr id="135" name="Shape 135"/>
          <p:cNvSpPr>
            <a:spLocks noGrp="1"/>
          </p:cNvSpPr>
          <p:nvPr>
            <p:ph type="subTitle" sz="quarter" idx="1"/>
          </p:nvPr>
        </p:nvSpPr>
        <p:spPr>
          <a:prstGeom prst="rect">
            <a:avLst/>
          </a:prstGeom>
        </p:spPr>
        <p:txBody>
          <a:bodyPr/>
          <a:lstStyle/>
          <a:p>
            <a:r>
              <a:t>Capturing the English Language in Neo4j with R</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 name="Screen Shot 2016-03-21 at 3.31.58 PM.png"/>
          <p:cNvPicPr>
            <a:picLocks noChangeAspect="1"/>
          </p:cNvPicPr>
          <p:nvPr/>
        </p:nvPicPr>
        <p:blipFill>
          <a:blip r:embed="rId3">
            <a:extLst/>
          </a:blip>
          <a:stretch>
            <a:fillRect/>
          </a:stretch>
        </p:blipFill>
        <p:spPr>
          <a:xfrm>
            <a:off x="4305300" y="927100"/>
            <a:ext cx="4394200" cy="7899400"/>
          </a:xfrm>
          <a:prstGeom prst="rect">
            <a:avLst/>
          </a:prstGeom>
          <a:ln w="12700">
            <a:miter lim="400000"/>
          </a:ln>
        </p:spPr>
      </p:pic>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Screen Shot 2016-03-21 at 3.33.28 PM.png"/>
          <p:cNvPicPr>
            <a:picLocks noChangeAspect="1"/>
          </p:cNvPicPr>
          <p:nvPr/>
        </p:nvPicPr>
        <p:blipFill>
          <a:blip r:embed="rId3">
            <a:extLst/>
          </a:blip>
          <a:stretch>
            <a:fillRect/>
          </a:stretch>
        </p:blipFill>
        <p:spPr>
          <a:xfrm>
            <a:off x="990861" y="268100"/>
            <a:ext cx="11123997" cy="4708298"/>
          </a:xfrm>
          <a:prstGeom prst="rect">
            <a:avLst/>
          </a:prstGeom>
          <a:ln w="12700">
            <a:miter lim="400000"/>
          </a:ln>
        </p:spPr>
      </p:pic>
      <p:pic>
        <p:nvPicPr>
          <p:cNvPr id="162" name="Screen Shot 2016-03-21 at 3.35.49 PM.png"/>
          <p:cNvPicPr>
            <a:picLocks noChangeAspect="1"/>
          </p:cNvPicPr>
          <p:nvPr/>
        </p:nvPicPr>
        <p:blipFill>
          <a:blip r:embed="rId4">
            <a:extLst/>
          </a:blip>
          <a:stretch>
            <a:fillRect/>
          </a:stretch>
        </p:blipFill>
        <p:spPr>
          <a:xfrm>
            <a:off x="5056627" y="5147545"/>
            <a:ext cx="7028034" cy="3429001"/>
          </a:xfrm>
          <a:prstGeom prst="rect">
            <a:avLst/>
          </a:prstGeom>
          <a:ln w="12700">
            <a:miter lim="400000"/>
          </a:ln>
        </p:spPr>
      </p:pic>
      <p:pic>
        <p:nvPicPr>
          <p:cNvPr id="163" name="Screen Shot 2016-03-21 at 3.36.35 PM.png"/>
          <p:cNvPicPr>
            <a:picLocks noChangeAspect="1"/>
          </p:cNvPicPr>
          <p:nvPr/>
        </p:nvPicPr>
        <p:blipFill>
          <a:blip r:embed="rId5">
            <a:extLst/>
          </a:blip>
          <a:stretch>
            <a:fillRect/>
          </a:stretch>
        </p:blipFill>
        <p:spPr>
          <a:xfrm>
            <a:off x="990861" y="5147545"/>
            <a:ext cx="3934328" cy="3429001"/>
          </a:xfrm>
          <a:prstGeom prst="rect">
            <a:avLst/>
          </a:prstGeom>
          <a:ln w="12700">
            <a:miter lim="400000"/>
          </a:ln>
        </p:spPr>
      </p:pic>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 name="Screen Shot 2016-03-21 at 3.38.58 PM.png"/>
          <p:cNvPicPr>
            <a:picLocks noGrp="1" noChangeAspect="1"/>
          </p:cNvPicPr>
          <p:nvPr>
            <p:ph type="pic" idx="13"/>
          </p:nvPr>
        </p:nvPicPr>
        <p:blipFill>
          <a:blip r:embed="rId3" cstate="screen">
            <a:extLst>
              <a:ext uri="{28A0092B-C50C-407E-A947-70E740481C1C}">
                <a14:useLocalDpi xmlns:a14="http://schemas.microsoft.com/office/drawing/2010/main"/>
              </a:ext>
            </a:extLst>
          </a:blip>
          <a:srcRect/>
          <a:stretch>
            <a:fillRect/>
          </a:stretch>
        </p:blipFill>
        <p:spPr>
          <a:xfrm>
            <a:off x="4957" y="0"/>
            <a:ext cx="12999843" cy="9753600"/>
          </a:xfrm>
          <a:prstGeom prst="rect">
            <a:avLst/>
          </a:prstGeom>
        </p:spPr>
      </p:pic>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p:cNvSpPr>
          <p:nvPr>
            <p:ph type="title"/>
          </p:nvPr>
        </p:nvSpPr>
        <p:spPr>
          <a:prstGeom prst="rect">
            <a:avLst/>
          </a:prstGeom>
        </p:spPr>
        <p:txBody>
          <a:bodyPr/>
          <a:lstStyle/>
          <a:p>
            <a:r>
              <a:t>Lessons Learned</a:t>
            </a:r>
          </a:p>
        </p:txBody>
      </p:sp>
      <p:sp>
        <p:nvSpPr>
          <p:cNvPr id="168" name="Shape 168"/>
          <p:cNvSpPr/>
          <p:nvPr/>
        </p:nvSpPr>
        <p:spPr>
          <a:xfrm>
            <a:off x="1107082" y="3702050"/>
            <a:ext cx="10790635" cy="1308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r>
              <a:t>Don’t be afraid of DevOps</a:t>
            </a: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a:spLocks noGrp="1"/>
          </p:cNvSpPr>
          <p:nvPr>
            <p:ph type="title"/>
          </p:nvPr>
        </p:nvSpPr>
        <p:spPr>
          <a:prstGeom prst="rect">
            <a:avLst/>
          </a:prstGeom>
        </p:spPr>
        <p:txBody>
          <a:bodyPr/>
          <a:lstStyle/>
          <a:p>
            <a:r>
              <a:t>Lessons Learned</a:t>
            </a:r>
          </a:p>
        </p:txBody>
      </p:sp>
      <p:sp>
        <p:nvSpPr>
          <p:cNvPr id="171" name="Shape 171"/>
          <p:cNvSpPr/>
          <p:nvPr/>
        </p:nvSpPr>
        <p:spPr>
          <a:xfrm>
            <a:off x="511472" y="5022850"/>
            <a:ext cx="11981856" cy="1308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7200"/>
            </a:pPr>
            <a:r>
              <a:t>“The Cloud”</a:t>
            </a:r>
            <a:r>
              <a:rPr baseline="31999"/>
              <a:t>TM</a:t>
            </a:r>
            <a:r>
              <a:t> is your friend</a:t>
            </a:r>
          </a:p>
        </p:txBody>
      </p:sp>
      <p:sp>
        <p:nvSpPr>
          <p:cNvPr id="172" name="Shape 172"/>
          <p:cNvSpPr/>
          <p:nvPr/>
        </p:nvSpPr>
        <p:spPr>
          <a:xfrm>
            <a:off x="1107082" y="3702050"/>
            <a:ext cx="10790635" cy="1308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r>
              <a:t>Don’t be afraid of DevOps</a:t>
            </a: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p:cNvSpPr>
          <p:nvPr>
            <p:ph type="title"/>
          </p:nvPr>
        </p:nvSpPr>
        <p:spPr>
          <a:prstGeom prst="rect">
            <a:avLst/>
          </a:prstGeom>
        </p:spPr>
        <p:txBody>
          <a:bodyPr/>
          <a:lstStyle/>
          <a:p>
            <a:r>
              <a:t>Lessons Learned</a:t>
            </a:r>
          </a:p>
        </p:txBody>
      </p:sp>
      <p:sp>
        <p:nvSpPr>
          <p:cNvPr id="175" name="Shape 175"/>
          <p:cNvSpPr/>
          <p:nvPr/>
        </p:nvSpPr>
        <p:spPr>
          <a:xfrm>
            <a:off x="511472" y="5022850"/>
            <a:ext cx="11981856" cy="1308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7200"/>
            </a:pPr>
            <a:r>
              <a:t>“The Cloud”</a:t>
            </a:r>
            <a:r>
              <a:rPr baseline="31999"/>
              <a:t>TM</a:t>
            </a:r>
            <a:r>
              <a:t> is your friend</a:t>
            </a:r>
          </a:p>
        </p:txBody>
      </p:sp>
      <p:sp>
        <p:nvSpPr>
          <p:cNvPr id="176" name="Shape 176"/>
          <p:cNvSpPr/>
          <p:nvPr/>
        </p:nvSpPr>
        <p:spPr>
          <a:xfrm>
            <a:off x="1107082" y="3702050"/>
            <a:ext cx="10790635" cy="1308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r>
              <a:t>Don’t be afraid of DevOps</a:t>
            </a:r>
          </a:p>
        </p:txBody>
      </p:sp>
      <p:sp>
        <p:nvSpPr>
          <p:cNvPr id="177" name="Shape 177"/>
          <p:cNvSpPr/>
          <p:nvPr/>
        </p:nvSpPr>
        <p:spPr>
          <a:xfrm>
            <a:off x="2857975" y="6582906"/>
            <a:ext cx="7288855" cy="12105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200"/>
            </a:lvl1pPr>
          </a:lstStyle>
          <a:p>
            <a:r>
              <a:rPr lang="en-US" dirty="0" smtClean="0"/>
              <a:t>Networks are fun</a:t>
            </a:r>
            <a:endParaRPr dirty="0"/>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Links</a:t>
            </a:r>
            <a:endParaRPr lang="en-US" dirty="0"/>
          </a:p>
        </p:txBody>
      </p:sp>
      <p:sp>
        <p:nvSpPr>
          <p:cNvPr id="3" name="Text Placeholder 2"/>
          <p:cNvSpPr>
            <a:spLocks noGrp="1"/>
          </p:cNvSpPr>
          <p:nvPr>
            <p:ph type="body" idx="1"/>
          </p:nvPr>
        </p:nvSpPr>
        <p:spPr/>
        <p:txBody>
          <a:bodyPr/>
          <a:lstStyle/>
          <a:p>
            <a:r>
              <a:rPr lang="en-US" dirty="0" err="1" smtClean="0"/>
              <a:t>WordNet</a:t>
            </a:r>
            <a:r>
              <a:rPr lang="en-US" dirty="0" smtClean="0"/>
              <a:t> home page at </a:t>
            </a:r>
            <a:r>
              <a:rPr lang="en-US" dirty="0" err="1" smtClean="0">
                <a:hlinkClick r:id="rId2"/>
              </a:rPr>
              <a:t>princeton.edu</a:t>
            </a:r>
            <a:endParaRPr lang="en-US" dirty="0" smtClean="0"/>
          </a:p>
          <a:p>
            <a:r>
              <a:rPr lang="en-US" dirty="0" err="1" smtClean="0">
                <a:hlinkClick r:id="rId3"/>
              </a:rPr>
              <a:t>neoWordNet</a:t>
            </a:r>
            <a:r>
              <a:rPr lang="en-US" dirty="0" smtClean="0">
                <a:hlinkClick r:id="rId3"/>
              </a:rPr>
              <a:t> </a:t>
            </a:r>
            <a:r>
              <a:rPr lang="en-US" dirty="0" smtClean="0"/>
              <a:t>on </a:t>
            </a:r>
            <a:r>
              <a:rPr lang="en-US" dirty="0" err="1" smtClean="0"/>
              <a:t>GitHub</a:t>
            </a:r>
            <a:endParaRPr lang="en-US" dirty="0" smtClean="0"/>
          </a:p>
          <a:p>
            <a:r>
              <a:rPr lang="en-US" dirty="0" smtClean="0">
                <a:hlinkClick r:id="rId4"/>
              </a:rPr>
              <a:t>RNeo4j </a:t>
            </a:r>
            <a:r>
              <a:rPr lang="en-US" dirty="0" smtClean="0"/>
              <a:t>on </a:t>
            </a:r>
            <a:r>
              <a:rPr lang="en-US" dirty="0" err="1" smtClean="0"/>
              <a:t>GitHub</a:t>
            </a:r>
            <a:endParaRPr lang="en-US" dirty="0" smtClean="0"/>
          </a:p>
          <a:p>
            <a:r>
              <a:rPr lang="en-US" dirty="0" smtClean="0"/>
              <a:t>Hadley’s </a:t>
            </a:r>
            <a:r>
              <a:rPr lang="en-US" dirty="0" smtClean="0">
                <a:hlinkClick r:id="rId5"/>
              </a:rPr>
              <a:t>great introduction </a:t>
            </a:r>
            <a:r>
              <a:rPr lang="en-US" dirty="0" smtClean="0"/>
              <a:t>to R package development and testing</a:t>
            </a:r>
          </a:p>
          <a:p>
            <a:r>
              <a:rPr lang="en-US" dirty="0" smtClean="0"/>
              <a:t>Hosting R / </a:t>
            </a:r>
            <a:r>
              <a:rPr lang="en-US" dirty="0" err="1" smtClean="0"/>
              <a:t>Rstudio</a:t>
            </a:r>
            <a:r>
              <a:rPr lang="en-US" dirty="0" smtClean="0"/>
              <a:t> on </a:t>
            </a:r>
            <a:r>
              <a:rPr lang="en-US" dirty="0" smtClean="0">
                <a:hlinkClick r:id="rId6"/>
              </a:rPr>
              <a:t>AWS</a:t>
            </a:r>
            <a:endParaRPr lang="en-US" dirty="0" smtClean="0"/>
          </a:p>
          <a:p>
            <a:r>
              <a:rPr lang="en-US" dirty="0" smtClean="0"/>
              <a:t>Hosting Neo4j on </a:t>
            </a:r>
            <a:r>
              <a:rPr lang="en-US" dirty="0" smtClean="0">
                <a:hlinkClick r:id="rId7"/>
              </a:rPr>
              <a:t>AWS</a:t>
            </a:r>
            <a:endParaRPr lang="en-US" dirty="0"/>
          </a:p>
        </p:txBody>
      </p:sp>
    </p:spTree>
    <p:extLst>
      <p:ext uri="{BB962C8B-B14F-4D97-AF65-F5344CB8AC3E}">
        <p14:creationId xmlns:p14="http://schemas.microsoft.com/office/powerpoint/2010/main" val="925862637"/>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 name="Picture Placeholder 178"/>
          <p:cNvPicPr>
            <a:picLocks noGrp="1"/>
          </p:cNvPicPr>
          <p:nvPr>
            <p:ph type="pic" idx="14"/>
          </p:nvPr>
        </p:nvPicPr>
        <p:blipFill>
          <a:blip r:embed="rId2">
            <a:extLst/>
          </a:blip>
          <a:stretch>
            <a:fillRect/>
          </a:stretch>
        </p:blipFill>
        <p:spPr>
          <a:xfrm>
            <a:off x="469900" y="544561"/>
            <a:ext cx="12065000" cy="5537201"/>
          </a:xfrm>
          <a:prstGeom prst="rect">
            <a:avLst/>
          </a:prstGeom>
        </p:spPr>
      </p:pic>
      <p:sp>
        <p:nvSpPr>
          <p:cNvPr id="180" name="Shape 180"/>
          <p:cNvSpPr>
            <a:spLocks noGrp="1"/>
          </p:cNvSpPr>
          <p:nvPr>
            <p:ph type="title"/>
          </p:nvPr>
        </p:nvSpPr>
        <p:spPr>
          <a:prstGeom prst="rect">
            <a:avLst/>
          </a:prstGeom>
        </p:spPr>
        <p:txBody>
          <a:bodyPr/>
          <a:lstStyle/>
          <a:p>
            <a:r>
              <a:t>Thank You</a:t>
            </a:r>
          </a:p>
        </p:txBody>
      </p:sp>
      <p:sp>
        <p:nvSpPr>
          <p:cNvPr id="181" name="Shape 181"/>
          <p:cNvSpPr>
            <a:spLocks noGrp="1"/>
          </p:cNvSpPr>
          <p:nvPr>
            <p:ph type="body" sz="quarter" idx="1"/>
          </p:nvPr>
        </p:nvSpPr>
        <p:spPr>
          <a:prstGeom prst="rect">
            <a:avLst/>
          </a:prstGeom>
        </p:spPr>
        <p:txBody>
          <a:bodyPr/>
          <a:lstStyle/>
          <a:p>
            <a:r>
              <a:t>Brian Loyal</a:t>
            </a:r>
          </a:p>
          <a:p>
            <a:r>
              <a:rPr u="sng">
                <a:hlinkClick r:id="rId3"/>
              </a:rPr>
              <a:t>bloyal@gmail.com</a:t>
            </a:r>
          </a:p>
          <a:p>
            <a:r>
              <a:t>https://github.com/bloyal/</a:t>
            </a: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pasted-image.png"/>
          <p:cNvPicPr>
            <a:picLocks noGrp="1" noChangeAspect="1"/>
          </p:cNvPicPr>
          <p:nvPr>
            <p:ph type="pic" idx="13"/>
          </p:nvPr>
        </p:nvPicPr>
        <p:blipFill>
          <a:blip r:embed="rId3" cstate="screen">
            <a:extLst>
              <a:ext uri="{28A0092B-C50C-407E-A947-70E740481C1C}">
                <a14:useLocalDpi xmlns:a14="http://schemas.microsoft.com/office/drawing/2010/main"/>
              </a:ext>
            </a:extLst>
          </a:blip>
          <a:srcRect/>
          <a:stretch>
            <a:fillRect/>
          </a:stretch>
        </p:blipFill>
        <p:spPr>
          <a:prstGeom prst="rect">
            <a:avLst/>
          </a:prstGeom>
        </p:spPr>
      </p:pic>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 name="Picture Placeholder 138"/>
          <p:cNvPicPr>
            <a:picLocks noGrp="1"/>
          </p:cNvPicPr>
          <p:nvPr>
            <p:ph type="pic" idx="13"/>
          </p:nvPr>
        </p:nvPicPr>
        <p:blipFill>
          <a:blip r:embed="rId3">
            <a:extLst/>
          </a:blip>
          <a:stretch>
            <a:fillRect/>
          </a:stretch>
        </p:blipFill>
        <p:spPr>
          <a:xfrm>
            <a:off x="6729319" y="520699"/>
            <a:ext cx="5753101" cy="4559301"/>
          </a:xfrm>
          <a:prstGeom prst="rect">
            <a:avLst/>
          </a:prstGeom>
        </p:spPr>
      </p:pic>
      <p:pic>
        <p:nvPicPr>
          <p:cNvPr id="140" name="Picture Placeholder 139"/>
          <p:cNvPicPr>
            <a:picLocks noGrp="1"/>
          </p:cNvPicPr>
          <p:nvPr>
            <p:ph type="pic" idx="14"/>
          </p:nvPr>
        </p:nvPicPr>
        <p:blipFill>
          <a:blip r:embed="rId4">
            <a:extLst/>
          </a:blip>
          <a:stretch>
            <a:fillRect/>
          </a:stretch>
        </p:blipFill>
        <p:spPr>
          <a:xfrm>
            <a:off x="6729319" y="5384799"/>
            <a:ext cx="5753101" cy="3860801"/>
          </a:xfrm>
          <a:prstGeom prst="rect">
            <a:avLst/>
          </a:prstGeom>
        </p:spPr>
      </p:pic>
      <p:pic>
        <p:nvPicPr>
          <p:cNvPr id="141" name="Picture Placeholder 140"/>
          <p:cNvPicPr>
            <a:picLocks noGrp="1"/>
          </p:cNvPicPr>
          <p:nvPr>
            <p:ph type="pic" idx="15"/>
          </p:nvPr>
        </p:nvPicPr>
        <p:blipFill>
          <a:blip r:embed="rId5">
            <a:extLst/>
          </a:blip>
          <a:stretch>
            <a:fillRect/>
          </a:stretch>
        </p:blipFill>
        <p:spPr>
          <a:xfrm>
            <a:off x="430119" y="520699"/>
            <a:ext cx="5842001" cy="8724901"/>
          </a:xfrm>
          <a:prstGeom prst="rect">
            <a:avLst/>
          </a:prstGeom>
        </p:spPr>
      </p:pic>
      <p:sp>
        <p:nvSpPr>
          <p:cNvPr id="142" name="Shape 142"/>
          <p:cNvSpPr/>
          <p:nvPr/>
        </p:nvSpPr>
        <p:spPr>
          <a:xfrm>
            <a:off x="1147172" y="8159132"/>
            <a:ext cx="4407894" cy="635001"/>
          </a:xfrm>
          <a:prstGeom prst="rect">
            <a:avLst/>
          </a:prstGeom>
          <a:blipFill>
            <a:blip r:embed="rId6"/>
          </a:blip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FFFFFF"/>
                </a:solidFill>
                <a:effectLst>
                  <a:outerShdw blurRad="25400" dist="33948" dir="2700000" rotWithShape="0">
                    <a:srgbClr val="3B3936"/>
                  </a:outerShdw>
                </a:effectLst>
              </a:defRPr>
            </a:lvl1pPr>
          </a:lstStyle>
          <a:p>
            <a:r>
              <a:t>George Armitage Miller</a:t>
            </a: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 name="Screen Shot 2016-03-21 at 2.25.50 PM.png"/>
          <p:cNvPicPr>
            <a:picLocks noChangeAspect="1"/>
          </p:cNvPicPr>
          <p:nvPr/>
        </p:nvPicPr>
        <p:blipFill>
          <a:blip r:embed="rId3">
            <a:extLst/>
          </a:blip>
          <a:stretch>
            <a:fillRect/>
          </a:stretch>
        </p:blipFill>
        <p:spPr>
          <a:xfrm>
            <a:off x="596900" y="1072084"/>
            <a:ext cx="11811000" cy="4329754"/>
          </a:xfrm>
          <a:prstGeom prst="rect">
            <a:avLst/>
          </a:prstGeom>
          <a:ln w="25400">
            <a:miter lim="400000"/>
          </a:ln>
          <a:effectLst>
            <a:outerShdw blurRad="190500" dist="101600" dir="5400000" rotWithShape="0">
              <a:srgbClr val="000000">
                <a:alpha val="40000"/>
              </a:srgbClr>
            </a:outerShdw>
          </a:effectLst>
        </p:spPr>
      </p:pic>
      <p:pic>
        <p:nvPicPr>
          <p:cNvPr id="147" name="pasted-image.png"/>
          <p:cNvPicPr>
            <a:picLocks noChangeAspect="1"/>
          </p:cNvPicPr>
          <p:nvPr/>
        </p:nvPicPr>
        <p:blipFill>
          <a:blip r:embed="rId4">
            <a:extLst/>
          </a:blip>
          <a:stretch>
            <a:fillRect/>
          </a:stretch>
        </p:blipFill>
        <p:spPr>
          <a:xfrm>
            <a:off x="1750464" y="5746465"/>
            <a:ext cx="9503872" cy="3544316"/>
          </a:xfrm>
          <a:prstGeom prst="rect">
            <a:avLst/>
          </a:prstGeom>
          <a:ln w="25400">
            <a:miter lim="400000"/>
          </a:ln>
          <a:effectLst>
            <a:outerShdw blurRad="190500" dist="101600" dir="5400000" rotWithShape="0">
              <a:srgbClr val="000000">
                <a:alpha val="40000"/>
              </a:srgbClr>
            </a:outerShdw>
          </a:effectLst>
        </p:spPr>
      </p:pic>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 name="Screen Shot 2016-03-21 at 2.55.04 PM.png"/>
          <p:cNvPicPr>
            <a:picLocks noChangeAspect="1"/>
          </p:cNvPicPr>
          <p:nvPr/>
        </p:nvPicPr>
        <p:blipFill>
          <a:blip r:embed="rId3">
            <a:extLst/>
          </a:blip>
          <a:stretch>
            <a:fillRect/>
          </a:stretch>
        </p:blipFill>
        <p:spPr>
          <a:xfrm>
            <a:off x="2965450" y="2482850"/>
            <a:ext cx="7073900" cy="4787900"/>
          </a:xfrm>
          <a:prstGeom prst="rect">
            <a:avLst/>
          </a:prstGeom>
          <a:ln w="12700">
            <a:miter lim="400000"/>
          </a:ln>
        </p:spPr>
      </p:pic>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 name="Screen Shot 2016-03-21 at 2.56.22 PM.png"/>
          <p:cNvPicPr>
            <a:picLocks noChangeAspect="1"/>
          </p:cNvPicPr>
          <p:nvPr/>
        </p:nvPicPr>
        <p:blipFill>
          <a:blip r:embed="rId3">
            <a:extLst/>
          </a:blip>
          <a:stretch>
            <a:fillRect/>
          </a:stretch>
        </p:blipFill>
        <p:spPr>
          <a:xfrm>
            <a:off x="1155700" y="2019300"/>
            <a:ext cx="10693400" cy="5715000"/>
          </a:xfrm>
          <a:prstGeom prst="rect">
            <a:avLst/>
          </a:prstGeom>
          <a:ln w="12700">
            <a:miter lim="400000"/>
          </a:ln>
        </p:spPr>
      </p:pic>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Screen Shot 2016-03-21 at 2.55.37 PM.png"/>
          <p:cNvPicPr>
            <a:picLocks noChangeAspect="1"/>
          </p:cNvPicPr>
          <p:nvPr/>
        </p:nvPicPr>
        <p:blipFill>
          <a:blip r:embed="rId3">
            <a:extLst/>
          </a:blip>
          <a:stretch>
            <a:fillRect/>
          </a:stretch>
        </p:blipFill>
        <p:spPr>
          <a:xfrm>
            <a:off x="1651000" y="2127250"/>
            <a:ext cx="9702800" cy="5499100"/>
          </a:xfrm>
          <a:prstGeom prst="rect">
            <a:avLst/>
          </a:prstGeom>
          <a:ln w="12700">
            <a:miter lim="400000"/>
          </a:ln>
        </p:spPr>
      </p:pic>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 name="Screen Shot 2016-03-21 at 3.09.51 PM.png"/>
          <p:cNvPicPr>
            <a:picLocks noChangeAspect="1"/>
          </p:cNvPicPr>
          <p:nvPr/>
        </p:nvPicPr>
        <p:blipFill>
          <a:blip r:embed="rId3">
            <a:extLst/>
          </a:blip>
          <a:stretch>
            <a:fillRect/>
          </a:stretch>
        </p:blipFill>
        <p:spPr>
          <a:xfrm>
            <a:off x="1403350" y="2260600"/>
            <a:ext cx="10198100" cy="5232400"/>
          </a:xfrm>
          <a:prstGeom prst="rect">
            <a:avLst/>
          </a:prstGeom>
          <a:ln w="12700">
            <a:miter lim="400000"/>
          </a:ln>
        </p:spPr>
      </p:pic>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 name="Screen Shot 2016-03-21 at 3.12.44 PM.png"/>
          <p:cNvPicPr>
            <a:picLocks noChangeAspect="1"/>
          </p:cNvPicPr>
          <p:nvPr/>
        </p:nvPicPr>
        <p:blipFill>
          <a:blip r:embed="rId3">
            <a:extLst/>
          </a:blip>
          <a:stretch>
            <a:fillRect/>
          </a:stretch>
        </p:blipFill>
        <p:spPr>
          <a:xfrm>
            <a:off x="1212850" y="2279650"/>
            <a:ext cx="10579100" cy="5194300"/>
          </a:xfrm>
          <a:prstGeom prst="rect">
            <a:avLst/>
          </a:prstGeom>
          <a:ln w="12700">
            <a:miter lim="400000"/>
          </a:ln>
        </p:spPr>
      </p:pic>
    </p:spTree>
  </p:cSld>
  <p:clrMapOvr>
    <a:masterClrMapping/>
  </p:clrMapOvr>
  <p:transition spd="slow"/>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4">
  <a:themeElements>
    <a:clrScheme name="New_Template4">
      <a:dk1>
        <a:srgbClr val="414141"/>
      </a:dk1>
      <a:lt1>
        <a:srgbClr val="004141"/>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Bodoni SvtyTwo ITC TT-Book"/>
        <a:ea typeface="Bodoni SvtyTwo ITC TT-Book"/>
        <a:cs typeface="Bodoni SvtyTwo ITC TT-Book"/>
      </a:majorFont>
      <a:minorFont>
        <a:latin typeface="Bodoni SvtyTwo ITC TT-Book"/>
        <a:ea typeface="Bodoni SvtyTwo ITC TT-Book"/>
        <a:cs typeface="Bodoni SvtyTwo ITC TT-Book"/>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4">
  <a:themeElements>
    <a:clrScheme name="New_Template4">
      <a:dk1>
        <a:srgbClr val="000000"/>
      </a:dk1>
      <a:lt1>
        <a:srgbClr val="FFFFFF"/>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Bodoni SvtyTwo ITC TT-Book"/>
        <a:ea typeface="Bodoni SvtyTwo ITC TT-Book"/>
        <a:cs typeface="Bodoni SvtyTwo ITC TT-Book"/>
      </a:majorFont>
      <a:minorFont>
        <a:latin typeface="Bodoni SvtyTwo ITC TT-Book"/>
        <a:ea typeface="Bodoni SvtyTwo ITC TT-Book"/>
        <a:cs typeface="Bodoni SvtyTwo ITC TT-Book"/>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154</TotalTime>
  <Words>1090</Words>
  <Application>Microsoft Macintosh PowerPoint</Application>
  <PresentationFormat>Custom</PresentationFormat>
  <Paragraphs>54</Paragraphs>
  <Slides>17</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Bodoni SvtyTwo ITC TT-Book</vt:lpstr>
      <vt:lpstr>Helvetica</vt:lpstr>
      <vt:lpstr>Helvetica Neue</vt:lpstr>
      <vt:lpstr>Palatino</vt:lpstr>
      <vt:lpstr>Zapf Dingbats</vt:lpstr>
      <vt:lpstr>New_Template4</vt:lpstr>
      <vt:lpstr>NeoWordNet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Lessons Learned</vt:lpstr>
      <vt:lpstr>Lessons Learned</vt:lpstr>
      <vt:lpstr>Lessons Learned</vt:lpstr>
      <vt:lpstr>Links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NeoWordNet</dc:title>
  <cp:lastModifiedBy>LOYAL, BRIAN [AG/1005]</cp:lastModifiedBy>
  <cp:revision>7</cp:revision>
  <dcterms:modified xsi:type="dcterms:W3CDTF">2016-03-24T17:23:54Z</dcterms:modified>
</cp:coreProperties>
</file>